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8" r:id="rId2"/>
    <p:sldId id="263" r:id="rId3"/>
    <p:sldId id="264" r:id="rId4"/>
    <p:sldId id="259" r:id="rId5"/>
    <p:sldId id="260" r:id="rId6"/>
    <p:sldId id="261" r:id="rId7"/>
    <p:sldId id="262" r:id="rId8"/>
    <p:sldId id="265" r:id="rId9"/>
    <p:sldId id="266" r:id="rId10"/>
    <p:sldId id="267" r:id="rId11"/>
    <p:sldId id="269" r:id="rId12"/>
    <p:sldId id="270" r:id="rId13"/>
    <p:sldId id="268" r:id="rId14"/>
    <p:sldId id="271" r:id="rId15"/>
    <p:sldId id="272" r:id="rId16"/>
    <p:sldId id="273" r:id="rId17"/>
    <p:sldId id="277" r:id="rId18"/>
    <p:sldId id="280" r:id="rId19"/>
    <p:sldId id="281" r:id="rId20"/>
    <p:sldId id="28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3E670F-D870-3244-A510-49A463E7F58B}" v="3" dt="2025-11-21T14:38:56.5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55"/>
    <p:restoredTop sz="87745"/>
  </p:normalViewPr>
  <p:slideViewPr>
    <p:cSldViewPr snapToGrid="0">
      <p:cViewPr varScale="1">
        <p:scale>
          <a:sx n="133" d="100"/>
          <a:sy n="133" d="100"/>
        </p:scale>
        <p:origin x="160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4B1F57-4CC2-DE41-A817-0B450DFCF228}" type="datetimeFigureOut">
              <a:rPr lang="en-US" smtClean="0"/>
              <a:t>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021625-DAF0-E24F-A7DD-D5EA5B2C8CA2}" type="slidenum">
              <a:rPr lang="en-US" smtClean="0"/>
              <a:t>‹#›</a:t>
            </a:fld>
            <a:endParaRPr lang="en-US"/>
          </a:p>
        </p:txBody>
      </p:sp>
    </p:spTree>
    <p:extLst>
      <p:ext uri="{BB962C8B-B14F-4D97-AF65-F5344CB8AC3E}">
        <p14:creationId xmlns:p14="http://schemas.microsoft.com/office/powerpoint/2010/main" val="4229261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021625-DAF0-E24F-A7DD-D5EA5B2C8CA2}" type="slidenum">
              <a:rPr lang="en-US" smtClean="0"/>
              <a:t>1</a:t>
            </a:fld>
            <a:endParaRPr lang="en-US"/>
          </a:p>
        </p:txBody>
      </p:sp>
    </p:spTree>
    <p:extLst>
      <p:ext uri="{BB962C8B-B14F-4D97-AF65-F5344CB8AC3E}">
        <p14:creationId xmlns:p14="http://schemas.microsoft.com/office/powerpoint/2010/main" val="3326740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This tab will be added and expanded after clicking “Add Site” button. </a:t>
            </a:r>
          </a:p>
          <a:p>
            <a:r>
              <a:rPr lang="en-US" dirty="0"/>
              <a:t>6.1. Users can type in amino acid numbers or toggle through the numbers.</a:t>
            </a:r>
          </a:p>
          <a:p>
            <a:r>
              <a:rPr lang="en-US" dirty="0"/>
              <a:t>6.2. When N/S/T are selected in 6.1, the amino acid atom linked to N- or O-glycan will appear automatically. If users are looking for other amino acid/atoms for glycosylation, look up </a:t>
            </a:r>
            <a:r>
              <a:rPr lang="en-US" dirty="0" err="1"/>
              <a:t>PDBeChem</a:t>
            </a:r>
            <a:r>
              <a:rPr lang="en-US" dirty="0"/>
              <a:t> for the atom: https://</a:t>
            </a:r>
            <a:r>
              <a:rPr lang="en-US" dirty="0" err="1"/>
              <a:t>www.ebi.ac.uk</a:t>
            </a:r>
            <a:r>
              <a:rPr lang="en-US" dirty="0"/>
              <a:t>/</a:t>
            </a:r>
            <a:r>
              <a:rPr lang="en-US" dirty="0" err="1"/>
              <a:t>pdbe-srv</a:t>
            </a:r>
            <a:r>
              <a:rPr lang="en-US" dirty="0"/>
              <a:t>/</a:t>
            </a:r>
            <a:r>
              <a:rPr lang="en-US" dirty="0" err="1"/>
              <a:t>pdbechem</a:t>
            </a:r>
            <a:r>
              <a:rPr lang="en-US" dirty="0"/>
              <a:t>/</a:t>
            </a:r>
          </a:p>
          <a:p>
            <a:r>
              <a:rPr lang="en-US" dirty="0"/>
              <a:t>6.3. Please refer to 5.2 for using </a:t>
            </a:r>
            <a:r>
              <a:rPr lang="en-US" dirty="0" err="1"/>
              <a:t>SugarDrawer</a:t>
            </a:r>
            <a:r>
              <a:rPr lang="en-US" dirty="0"/>
              <a:t>.</a:t>
            </a:r>
          </a:p>
          <a:p>
            <a:endParaRPr lang="en-US" dirty="0"/>
          </a:p>
        </p:txBody>
      </p:sp>
      <p:sp>
        <p:nvSpPr>
          <p:cNvPr id="4" name="Slide Number Placeholder 3"/>
          <p:cNvSpPr>
            <a:spLocks noGrp="1"/>
          </p:cNvSpPr>
          <p:nvPr>
            <p:ph type="sldNum" sz="quarter" idx="5"/>
          </p:nvPr>
        </p:nvSpPr>
        <p:spPr/>
        <p:txBody>
          <a:bodyPr/>
          <a:lstStyle/>
          <a:p>
            <a:fld id="{7D021625-DAF0-E24F-A7DD-D5EA5B2C8CA2}" type="slidenum">
              <a:rPr lang="en-US" smtClean="0"/>
              <a:t>10</a:t>
            </a:fld>
            <a:endParaRPr lang="en-US"/>
          </a:p>
        </p:txBody>
      </p:sp>
    </p:spTree>
    <p:extLst>
      <p:ext uri="{BB962C8B-B14F-4D97-AF65-F5344CB8AC3E}">
        <p14:creationId xmlns:p14="http://schemas.microsoft.com/office/powerpoint/2010/main" val="3892196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021625-DAF0-E24F-A7DD-D5EA5B2C8CA2}" type="slidenum">
              <a:rPr lang="en-US" smtClean="0"/>
              <a:t>11</a:t>
            </a:fld>
            <a:endParaRPr lang="en-US"/>
          </a:p>
        </p:txBody>
      </p:sp>
    </p:spTree>
    <p:extLst>
      <p:ext uri="{BB962C8B-B14F-4D97-AF65-F5344CB8AC3E}">
        <p14:creationId xmlns:p14="http://schemas.microsoft.com/office/powerpoint/2010/main" val="2928714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Enter job name. Space and other special symbols are not allowed.</a:t>
            </a:r>
          </a:p>
          <a:p>
            <a:r>
              <a:rPr lang="en-US" dirty="0"/>
              <a:t>2. Click the button to add a ligand. If users are interested in a second ligand, click the button again.</a:t>
            </a:r>
          </a:p>
          <a:p>
            <a:endParaRPr lang="en-US" dirty="0"/>
          </a:p>
        </p:txBody>
      </p:sp>
      <p:sp>
        <p:nvSpPr>
          <p:cNvPr id="4" name="Slide Number Placeholder 3"/>
          <p:cNvSpPr>
            <a:spLocks noGrp="1"/>
          </p:cNvSpPr>
          <p:nvPr>
            <p:ph type="sldNum" sz="quarter" idx="5"/>
          </p:nvPr>
        </p:nvSpPr>
        <p:spPr/>
        <p:txBody>
          <a:bodyPr/>
          <a:lstStyle/>
          <a:p>
            <a:fld id="{7D021625-DAF0-E24F-A7DD-D5EA5B2C8CA2}" type="slidenum">
              <a:rPr lang="en-US" smtClean="0"/>
              <a:t>12</a:t>
            </a:fld>
            <a:endParaRPr lang="en-US"/>
          </a:p>
        </p:txBody>
      </p:sp>
    </p:spTree>
    <p:extLst>
      <p:ext uri="{BB962C8B-B14F-4D97-AF65-F5344CB8AC3E}">
        <p14:creationId xmlns:p14="http://schemas.microsoft.com/office/powerpoint/2010/main" val="2194933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Paste in </a:t>
            </a:r>
            <a:r>
              <a:rPr lang="en-US" dirty="0" err="1"/>
              <a:t>GlycoCT</a:t>
            </a:r>
            <a:r>
              <a:rPr lang="en-US" dirty="0"/>
              <a:t> ID from your favorite </a:t>
            </a:r>
            <a:r>
              <a:rPr lang="en-US" dirty="0" err="1"/>
              <a:t>glycoinformatics</a:t>
            </a:r>
            <a:r>
              <a:rPr lang="en-US" dirty="0"/>
              <a:t> database or click the pencil icon to pop up </a:t>
            </a:r>
            <a:r>
              <a:rPr lang="en-US" dirty="0" err="1"/>
              <a:t>SugarDrawer</a:t>
            </a:r>
            <a:r>
              <a:rPr lang="en-US" dirty="0"/>
              <a:t> to draw glycans. Please see the following pages for more details.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Click the button to </a:t>
            </a:r>
            <a:r>
              <a:rPr lang="en-US" sz="1200" kern="1200" dirty="0">
                <a:solidFill>
                  <a:schemeClr val="tx1"/>
                </a:solidFill>
                <a:effectLst/>
                <a:latin typeface="+mn-lt"/>
                <a:ea typeface="+mn-ea"/>
                <a:cs typeface="+mn-cs"/>
              </a:rPr>
              <a:t>to look up glycan structures in </a:t>
            </a:r>
            <a:r>
              <a:rPr lang="en-US" sz="1200" kern="1200" dirty="0" err="1">
                <a:solidFill>
                  <a:schemeClr val="tx1"/>
                </a:solidFill>
                <a:effectLst/>
                <a:latin typeface="+mn-lt"/>
                <a:ea typeface="+mn-ea"/>
                <a:cs typeface="+mn-cs"/>
              </a:rPr>
              <a:t>GlyTouCan</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GlyGen</a:t>
            </a:r>
            <a:r>
              <a:rPr lang="en-US" sz="1200" kern="1200" dirty="0">
                <a:solidFill>
                  <a:schemeClr val="tx1"/>
                </a:solidFill>
                <a:effectLst/>
                <a:latin typeface="+mn-lt"/>
                <a:ea typeface="+mn-ea"/>
                <a:cs typeface="+mn-cs"/>
              </a:rPr>
              <a:t> databases to import the corresponding glycan ID into the JSON file. </a:t>
            </a:r>
            <a:r>
              <a:rPr lang="en-US" dirty="0"/>
              <a:t>The ID will be attached into the corresponding description field.</a:t>
            </a:r>
          </a:p>
          <a:p>
            <a:r>
              <a:rPr lang="en-US" dirty="0"/>
              <a:t>5. Click the button to download the whole JSON file.</a:t>
            </a:r>
          </a:p>
          <a:p>
            <a:endParaRPr lang="en-US" dirty="0"/>
          </a:p>
        </p:txBody>
      </p:sp>
      <p:sp>
        <p:nvSpPr>
          <p:cNvPr id="4" name="Slide Number Placeholder 3"/>
          <p:cNvSpPr>
            <a:spLocks noGrp="1"/>
          </p:cNvSpPr>
          <p:nvPr>
            <p:ph type="sldNum" sz="quarter" idx="5"/>
          </p:nvPr>
        </p:nvSpPr>
        <p:spPr/>
        <p:txBody>
          <a:bodyPr/>
          <a:lstStyle/>
          <a:p>
            <a:fld id="{7D021625-DAF0-E24F-A7DD-D5EA5B2C8CA2}" type="slidenum">
              <a:rPr lang="en-US" smtClean="0"/>
              <a:t>13</a:t>
            </a:fld>
            <a:endParaRPr lang="en-US"/>
          </a:p>
        </p:txBody>
      </p:sp>
    </p:spTree>
    <p:extLst>
      <p:ext uri="{BB962C8B-B14F-4D97-AF65-F5344CB8AC3E}">
        <p14:creationId xmlns:p14="http://schemas.microsoft.com/office/powerpoint/2010/main" val="465562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47B4D-FBD6-0ECF-45FF-932B1FD1F1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BA576E-E405-FD62-A395-BDAADD13D2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06A16E-B042-CE7A-A000-52D678D49732}"/>
              </a:ext>
            </a:extLst>
          </p:cNvPr>
          <p:cNvSpPr>
            <a:spLocks noGrp="1"/>
          </p:cNvSpPr>
          <p:nvPr>
            <p:ph type="body" idx="1"/>
          </p:nvPr>
        </p:nvSpPr>
        <p:spPr/>
        <p:txBody>
          <a:bodyPr/>
          <a:lstStyle/>
          <a:p>
            <a:r>
              <a:rPr lang="en-US" dirty="0"/>
              <a:t>3.1. Click the pencil icon to pop up </a:t>
            </a:r>
            <a:r>
              <a:rPr lang="en-US" dirty="0" err="1"/>
              <a:t>SugarDrawer</a:t>
            </a:r>
            <a:r>
              <a:rPr lang="en-US" dirty="0"/>
              <a:t>.</a:t>
            </a:r>
          </a:p>
          <a:p>
            <a:r>
              <a:rPr lang="en-US" dirty="0"/>
              <a:t>3.2. In the </a:t>
            </a:r>
            <a:r>
              <a:rPr lang="en-US" dirty="0" err="1"/>
              <a:t>SugarDrawer</a:t>
            </a:r>
            <a:r>
              <a:rPr lang="en-US" dirty="0"/>
              <a:t>, there are pre-built glycan templates that users can load them to start the glycan drawing process.</a:t>
            </a:r>
          </a:p>
          <a:p>
            <a:r>
              <a:rPr lang="en-US" dirty="0"/>
              <a:t>3.3. Click the monosaccharides in the shortcut menu bar above to extend the glycan structure. If the monosaccharides are not in the shortcut, click the “Add Monosaccharide” button to expand the monosaccharide table.</a:t>
            </a:r>
          </a:p>
          <a:p>
            <a:r>
              <a:rPr lang="en-US" dirty="0"/>
              <a:t>3.3.1. Click the linkage line at the reducing end or between monosaccharides to pop up the anomer/linkage selection panel. Anomer and linkages must be defined to properly export the glycan </a:t>
            </a:r>
            <a:r>
              <a:rPr lang="en-US" dirty="0" err="1"/>
              <a:t>bondedAtomPairs</a:t>
            </a:r>
            <a:r>
              <a:rPr lang="en-US" dirty="0"/>
              <a:t>.</a:t>
            </a:r>
          </a:p>
          <a:p>
            <a:r>
              <a:rPr lang="en-US" dirty="0"/>
              <a:t>3.3.2. Right click the monosaccharide to pop up the isomer panel if users are using rare monosaccharides.</a:t>
            </a:r>
          </a:p>
          <a:p>
            <a:r>
              <a:rPr lang="en-US" dirty="0"/>
              <a:t>3.4. Sul (sulfation), N-Sul (N-sulfation), Pho (phosphorylation), Ac (acetylation) and O-Me (methylation) are the substituents that are supported for </a:t>
            </a:r>
            <a:r>
              <a:rPr lang="en-US" dirty="0" err="1"/>
              <a:t>bondedAtomPairs</a:t>
            </a:r>
            <a:r>
              <a:rPr lang="en-US" dirty="0"/>
              <a:t> generation.</a:t>
            </a:r>
          </a:p>
          <a:p>
            <a:r>
              <a:rPr lang="en-US" dirty="0"/>
              <a:t>3.5. Click the button to export </a:t>
            </a:r>
            <a:r>
              <a:rPr lang="en-US" dirty="0" err="1"/>
              <a:t>GlycoCT</a:t>
            </a:r>
            <a:r>
              <a:rPr lang="en-US" dirty="0"/>
              <a:t>. The glycan </a:t>
            </a:r>
            <a:r>
              <a:rPr lang="en-US" dirty="0" err="1"/>
              <a:t>bondedAtomPairs</a:t>
            </a:r>
            <a:r>
              <a:rPr lang="en-US" dirty="0"/>
              <a:t> will be converted automatically.</a:t>
            </a:r>
          </a:p>
          <a:p>
            <a:endParaRPr lang="en-US" dirty="0"/>
          </a:p>
        </p:txBody>
      </p:sp>
      <p:sp>
        <p:nvSpPr>
          <p:cNvPr id="4" name="Slide Number Placeholder 3">
            <a:extLst>
              <a:ext uri="{FF2B5EF4-FFF2-40B4-BE49-F238E27FC236}">
                <a16:creationId xmlns:a16="http://schemas.microsoft.com/office/drawing/2014/main" id="{D98D28C2-F9B5-79C1-55AB-E57FADC5638F}"/>
              </a:ext>
            </a:extLst>
          </p:cNvPr>
          <p:cNvSpPr>
            <a:spLocks noGrp="1"/>
          </p:cNvSpPr>
          <p:nvPr>
            <p:ph type="sldNum" sz="quarter" idx="5"/>
          </p:nvPr>
        </p:nvSpPr>
        <p:spPr/>
        <p:txBody>
          <a:bodyPr/>
          <a:lstStyle/>
          <a:p>
            <a:fld id="{7D021625-DAF0-E24F-A7DD-D5EA5B2C8CA2}" type="slidenum">
              <a:rPr lang="en-US" smtClean="0"/>
              <a:t>14</a:t>
            </a:fld>
            <a:endParaRPr lang="en-US"/>
          </a:p>
        </p:txBody>
      </p:sp>
    </p:spTree>
    <p:extLst>
      <p:ext uri="{BB962C8B-B14F-4D97-AF65-F5344CB8AC3E}">
        <p14:creationId xmlns:p14="http://schemas.microsoft.com/office/powerpoint/2010/main" val="118062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021625-DAF0-E24F-A7DD-D5EA5B2C8CA2}" type="slidenum">
              <a:rPr lang="en-US" smtClean="0"/>
              <a:t>15</a:t>
            </a:fld>
            <a:endParaRPr lang="en-US"/>
          </a:p>
        </p:txBody>
      </p:sp>
    </p:spTree>
    <p:extLst>
      <p:ext uri="{BB962C8B-B14F-4D97-AF65-F5344CB8AC3E}">
        <p14:creationId xmlns:p14="http://schemas.microsoft.com/office/powerpoint/2010/main" val="2895077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021625-DAF0-E24F-A7DD-D5EA5B2C8CA2}" type="slidenum">
              <a:rPr lang="en-US" smtClean="0"/>
              <a:t>16</a:t>
            </a:fld>
            <a:endParaRPr lang="en-US"/>
          </a:p>
        </p:txBody>
      </p:sp>
    </p:spTree>
    <p:extLst>
      <p:ext uri="{BB962C8B-B14F-4D97-AF65-F5344CB8AC3E}">
        <p14:creationId xmlns:p14="http://schemas.microsoft.com/office/powerpoint/2010/main" val="3343562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CCA2F-5479-0F8C-7FE5-E93192703E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FD4859-AC40-19F0-85CB-0BFD3A80D4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90A5F2-35CE-2544-6145-F4F666091C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42B606-EEEC-5D21-2195-295BC24C19AF}"/>
              </a:ext>
            </a:extLst>
          </p:cNvPr>
          <p:cNvSpPr>
            <a:spLocks noGrp="1"/>
          </p:cNvSpPr>
          <p:nvPr>
            <p:ph type="sldNum" sz="quarter" idx="5"/>
          </p:nvPr>
        </p:nvSpPr>
        <p:spPr/>
        <p:txBody>
          <a:bodyPr/>
          <a:lstStyle/>
          <a:p>
            <a:fld id="{7D021625-DAF0-E24F-A7DD-D5EA5B2C8CA2}" type="slidenum">
              <a:rPr lang="en-US" smtClean="0"/>
              <a:t>17</a:t>
            </a:fld>
            <a:endParaRPr lang="en-US"/>
          </a:p>
        </p:txBody>
      </p:sp>
    </p:spTree>
    <p:extLst>
      <p:ext uri="{BB962C8B-B14F-4D97-AF65-F5344CB8AC3E}">
        <p14:creationId xmlns:p14="http://schemas.microsoft.com/office/powerpoint/2010/main" val="251580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021625-DAF0-E24F-A7DD-D5EA5B2C8CA2}" type="slidenum">
              <a:rPr lang="en-US" smtClean="0"/>
              <a:t>18</a:t>
            </a:fld>
            <a:endParaRPr lang="en-US"/>
          </a:p>
        </p:txBody>
      </p:sp>
    </p:spTree>
    <p:extLst>
      <p:ext uri="{BB962C8B-B14F-4D97-AF65-F5344CB8AC3E}">
        <p14:creationId xmlns:p14="http://schemas.microsoft.com/office/powerpoint/2010/main" val="1222221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021625-DAF0-E24F-A7DD-D5EA5B2C8CA2}" type="slidenum">
              <a:rPr lang="en-US" smtClean="0"/>
              <a:t>19</a:t>
            </a:fld>
            <a:endParaRPr lang="en-US"/>
          </a:p>
        </p:txBody>
      </p:sp>
    </p:spTree>
    <p:extLst>
      <p:ext uri="{BB962C8B-B14F-4D97-AF65-F5344CB8AC3E}">
        <p14:creationId xmlns:p14="http://schemas.microsoft.com/office/powerpoint/2010/main" val="380106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Enter job name. Space and other special symbols are not allowed.</a:t>
            </a:r>
          </a:p>
          <a:p>
            <a:r>
              <a:rPr lang="en-US" dirty="0"/>
              <a:t>2. Click the button to add a protein. If users are interested in a second protein, click the button again.</a:t>
            </a:r>
          </a:p>
        </p:txBody>
      </p:sp>
      <p:sp>
        <p:nvSpPr>
          <p:cNvPr id="4" name="Slide Number Placeholder 3"/>
          <p:cNvSpPr>
            <a:spLocks noGrp="1"/>
          </p:cNvSpPr>
          <p:nvPr>
            <p:ph type="sldNum" sz="quarter" idx="5"/>
          </p:nvPr>
        </p:nvSpPr>
        <p:spPr/>
        <p:txBody>
          <a:bodyPr/>
          <a:lstStyle/>
          <a:p>
            <a:fld id="{7D021625-DAF0-E24F-A7DD-D5EA5B2C8CA2}" type="slidenum">
              <a:rPr lang="en-US" smtClean="0"/>
              <a:t>2</a:t>
            </a:fld>
            <a:endParaRPr lang="en-US"/>
          </a:p>
        </p:txBody>
      </p:sp>
    </p:spTree>
    <p:extLst>
      <p:ext uri="{BB962C8B-B14F-4D97-AF65-F5344CB8AC3E}">
        <p14:creationId xmlns:p14="http://schemas.microsoft.com/office/powerpoint/2010/main" val="1253933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021625-DAF0-E24F-A7DD-D5EA5B2C8CA2}" type="slidenum">
              <a:rPr lang="en-US" smtClean="0"/>
              <a:t>20</a:t>
            </a:fld>
            <a:endParaRPr lang="en-US"/>
          </a:p>
        </p:txBody>
      </p:sp>
    </p:spTree>
    <p:extLst>
      <p:ext uri="{BB962C8B-B14F-4D97-AF65-F5344CB8AC3E}">
        <p14:creationId xmlns:p14="http://schemas.microsoft.com/office/powerpoint/2010/main" val="310101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Type in the </a:t>
            </a:r>
            <a:r>
              <a:rPr lang="en-US" dirty="0" err="1"/>
              <a:t>UniProt</a:t>
            </a:r>
            <a:r>
              <a:rPr lang="en-US" dirty="0"/>
              <a:t> accession ID to fetch the protein sequence, or paste the amino sequence directly. Only when fetching from </a:t>
            </a:r>
            <a:r>
              <a:rPr lang="en-US" dirty="0" err="1"/>
              <a:t>UniProt</a:t>
            </a:r>
            <a:r>
              <a:rPr lang="en-US" dirty="0"/>
              <a:t> will JAAG automatically import the ID into the “Description” field below.</a:t>
            </a:r>
          </a:p>
          <a:p>
            <a:r>
              <a:rPr lang="en-US" dirty="0"/>
              <a:t>4. If users are looking into protein homo-multimers, toggle the count to the desire number. </a:t>
            </a:r>
          </a:p>
          <a:p>
            <a:r>
              <a:rPr lang="en-US" dirty="0"/>
              <a:t>5. Click the button to download the whole JSON file.</a:t>
            </a:r>
          </a:p>
        </p:txBody>
      </p:sp>
      <p:sp>
        <p:nvSpPr>
          <p:cNvPr id="4" name="Slide Number Placeholder 3"/>
          <p:cNvSpPr>
            <a:spLocks noGrp="1"/>
          </p:cNvSpPr>
          <p:nvPr>
            <p:ph type="sldNum" sz="quarter" idx="5"/>
          </p:nvPr>
        </p:nvSpPr>
        <p:spPr/>
        <p:txBody>
          <a:bodyPr/>
          <a:lstStyle/>
          <a:p>
            <a:fld id="{7D021625-DAF0-E24F-A7DD-D5EA5B2C8CA2}" type="slidenum">
              <a:rPr lang="en-US" smtClean="0"/>
              <a:t>3</a:t>
            </a:fld>
            <a:endParaRPr lang="en-US"/>
          </a:p>
        </p:txBody>
      </p:sp>
    </p:spTree>
    <p:extLst>
      <p:ext uri="{BB962C8B-B14F-4D97-AF65-F5344CB8AC3E}">
        <p14:creationId xmlns:p14="http://schemas.microsoft.com/office/powerpoint/2010/main" val="3489065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021625-DAF0-E24F-A7DD-D5EA5B2C8CA2}" type="slidenum">
              <a:rPr lang="en-US" smtClean="0"/>
              <a:t>4</a:t>
            </a:fld>
            <a:endParaRPr lang="en-US"/>
          </a:p>
        </p:txBody>
      </p:sp>
    </p:spTree>
    <p:extLst>
      <p:ext uri="{BB962C8B-B14F-4D97-AF65-F5344CB8AC3E}">
        <p14:creationId xmlns:p14="http://schemas.microsoft.com/office/powerpoint/2010/main" val="1325109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Enter job name. Space and other special symbols are not allowed.</a:t>
            </a:r>
          </a:p>
          <a:p>
            <a:r>
              <a:rPr lang="en-US" dirty="0"/>
              <a:t>2. Click the button to add a protein. If users are interested in a second protein, click the button again.</a:t>
            </a:r>
          </a:p>
        </p:txBody>
      </p:sp>
      <p:sp>
        <p:nvSpPr>
          <p:cNvPr id="4" name="Slide Number Placeholder 3"/>
          <p:cNvSpPr>
            <a:spLocks noGrp="1"/>
          </p:cNvSpPr>
          <p:nvPr>
            <p:ph type="sldNum" sz="quarter" idx="5"/>
          </p:nvPr>
        </p:nvSpPr>
        <p:spPr/>
        <p:txBody>
          <a:bodyPr/>
          <a:lstStyle/>
          <a:p>
            <a:fld id="{7D021625-DAF0-E24F-A7DD-D5EA5B2C8CA2}" type="slidenum">
              <a:rPr lang="en-US" smtClean="0"/>
              <a:t>5</a:t>
            </a:fld>
            <a:endParaRPr lang="en-US"/>
          </a:p>
        </p:txBody>
      </p:sp>
    </p:spTree>
    <p:extLst>
      <p:ext uri="{BB962C8B-B14F-4D97-AF65-F5344CB8AC3E}">
        <p14:creationId xmlns:p14="http://schemas.microsoft.com/office/powerpoint/2010/main" val="3212625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Type in the </a:t>
            </a:r>
            <a:r>
              <a:rPr lang="en-US" dirty="0" err="1"/>
              <a:t>UniProt</a:t>
            </a:r>
            <a:r>
              <a:rPr lang="en-US" dirty="0"/>
              <a:t> accession ID to fetch the protein sequence, or paste the amino sequence directly. Only when fetching by </a:t>
            </a:r>
            <a:r>
              <a:rPr lang="en-US" dirty="0" err="1"/>
              <a:t>UniProt</a:t>
            </a:r>
            <a:r>
              <a:rPr lang="en-US" dirty="0"/>
              <a:t> will JAAG automatically import the ID into the “description” field below.</a:t>
            </a:r>
          </a:p>
          <a:p>
            <a:r>
              <a:rPr lang="en-US" dirty="0"/>
              <a:t>4. If users are looking into protein homo-multimers, toggle the count to the desire number.</a:t>
            </a:r>
          </a:p>
          <a:p>
            <a:r>
              <a:rPr lang="en-US" dirty="0"/>
              <a:t>5. Click the button to automatically add N-glycosylation sites based on </a:t>
            </a:r>
            <a:r>
              <a:rPr lang="en-US" dirty="0" err="1"/>
              <a:t>sequons</a:t>
            </a:r>
            <a:r>
              <a:rPr lang="en-US" dirty="0"/>
              <a:t>. Please see the following pages for more details.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 Click the button to manually add any glycosylation sites. Please see the following pages for more details.</a:t>
            </a:r>
          </a:p>
          <a:p>
            <a:r>
              <a:rPr lang="en-US" dirty="0"/>
              <a:t>7. Click the button to look up glycan structure in the </a:t>
            </a:r>
            <a:r>
              <a:rPr lang="en-US" dirty="0" err="1"/>
              <a:t>GlyTouCan</a:t>
            </a:r>
            <a:r>
              <a:rPr lang="en-US" dirty="0"/>
              <a:t> and </a:t>
            </a:r>
            <a:r>
              <a:rPr lang="en-US" dirty="0" err="1"/>
              <a:t>GlyGen</a:t>
            </a:r>
            <a:r>
              <a:rPr lang="en-US" dirty="0"/>
              <a:t> database and import the corresponding glycan into the JSON file. The IDs will be placed in the corresponding description field.</a:t>
            </a:r>
          </a:p>
          <a:p>
            <a:r>
              <a:rPr lang="en-US" dirty="0"/>
              <a:t>8. Click the button to download the whole JSON file.</a:t>
            </a:r>
          </a:p>
          <a:p>
            <a:endParaRPr lang="en-US" dirty="0"/>
          </a:p>
        </p:txBody>
      </p:sp>
      <p:sp>
        <p:nvSpPr>
          <p:cNvPr id="4" name="Slide Number Placeholder 3"/>
          <p:cNvSpPr>
            <a:spLocks noGrp="1"/>
          </p:cNvSpPr>
          <p:nvPr>
            <p:ph type="sldNum" sz="quarter" idx="5"/>
          </p:nvPr>
        </p:nvSpPr>
        <p:spPr/>
        <p:txBody>
          <a:bodyPr/>
          <a:lstStyle/>
          <a:p>
            <a:fld id="{7D021625-DAF0-E24F-A7DD-D5EA5B2C8CA2}" type="slidenum">
              <a:rPr lang="en-US" smtClean="0"/>
              <a:t>6</a:t>
            </a:fld>
            <a:endParaRPr lang="en-US"/>
          </a:p>
        </p:txBody>
      </p:sp>
    </p:spTree>
    <p:extLst>
      <p:ext uri="{BB962C8B-B14F-4D97-AF65-F5344CB8AC3E}">
        <p14:creationId xmlns:p14="http://schemas.microsoft.com/office/powerpoint/2010/main" val="2205655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This tab will be added and expanded after clicking the “Detect </a:t>
            </a:r>
            <a:r>
              <a:rPr lang="en-US" dirty="0" err="1"/>
              <a:t>Sequons</a:t>
            </a:r>
            <a:r>
              <a:rPr lang="en-US" dirty="0"/>
              <a:t>” button.</a:t>
            </a:r>
          </a:p>
          <a:p>
            <a:r>
              <a:rPr lang="en-US" dirty="0"/>
              <a:t>Glycan structures can be introduced using the following three methods: 5.1, 5.2 and 5.3. Users can first use 5.1 or 5.2 to apply the same glycan to all N-glycan sites, then modify each site individually in 5.3.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5.1. </a:t>
            </a:r>
            <a:r>
              <a:rPr lang="en-US" sz="1200" kern="1200" dirty="0">
                <a:solidFill>
                  <a:schemeClr val="tx1"/>
                </a:solidFill>
                <a:effectLst/>
                <a:latin typeface="+mn-lt"/>
                <a:ea typeface="+mn-ea"/>
                <a:cs typeface="+mn-cs"/>
              </a:rPr>
              <a:t>Select glycan structures from a library of pre-built N-glycan templates.</a:t>
            </a:r>
            <a:r>
              <a:rPr lang="en-US" dirty="0"/>
              <a:t> Please see the following pages for more details.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5.2. Paste in </a:t>
            </a:r>
            <a:r>
              <a:rPr lang="en-US" dirty="0" err="1"/>
              <a:t>GlycoCT</a:t>
            </a:r>
            <a:r>
              <a:rPr lang="en-US" dirty="0"/>
              <a:t> from your favorite </a:t>
            </a:r>
            <a:r>
              <a:rPr lang="en-US" dirty="0" err="1"/>
              <a:t>glycoinformatics</a:t>
            </a:r>
            <a:r>
              <a:rPr lang="en-US" dirty="0"/>
              <a:t> database or click the pencil icon to open the pop-up </a:t>
            </a:r>
            <a:r>
              <a:rPr lang="en-US" dirty="0" err="1"/>
              <a:t>SugarDrawer</a:t>
            </a:r>
            <a:r>
              <a:rPr lang="en-US" dirty="0"/>
              <a:t> tool to draw glycans. This will apply to all N-glycosylation sites. Please see the following pages for more details.</a:t>
            </a:r>
          </a:p>
          <a:p>
            <a:r>
              <a:rPr lang="en-US" dirty="0"/>
              <a:t>5.3. Paste in </a:t>
            </a:r>
            <a:r>
              <a:rPr lang="en-US" dirty="0" err="1"/>
              <a:t>GlycoCT</a:t>
            </a:r>
            <a:r>
              <a:rPr lang="en-US" dirty="0"/>
              <a:t> from your favorite </a:t>
            </a:r>
            <a:r>
              <a:rPr lang="en-US" dirty="0" err="1"/>
              <a:t>glycoinformatics</a:t>
            </a:r>
            <a:r>
              <a:rPr lang="en-US" dirty="0"/>
              <a:t> database or click the pencil icon to open the pop-up </a:t>
            </a:r>
            <a:r>
              <a:rPr lang="en-US" dirty="0" err="1"/>
              <a:t>SugarDrawer</a:t>
            </a:r>
            <a:r>
              <a:rPr lang="en-US" dirty="0"/>
              <a:t> tool to draw glycans. This will apply to individual N-glycosylation sites. Please see the following pages for more details.</a:t>
            </a:r>
          </a:p>
        </p:txBody>
      </p:sp>
      <p:sp>
        <p:nvSpPr>
          <p:cNvPr id="4" name="Slide Number Placeholder 3"/>
          <p:cNvSpPr>
            <a:spLocks noGrp="1"/>
          </p:cNvSpPr>
          <p:nvPr>
            <p:ph type="sldNum" sz="quarter" idx="5"/>
          </p:nvPr>
        </p:nvSpPr>
        <p:spPr/>
        <p:txBody>
          <a:bodyPr/>
          <a:lstStyle/>
          <a:p>
            <a:fld id="{7D021625-DAF0-E24F-A7DD-D5EA5B2C8CA2}" type="slidenum">
              <a:rPr lang="en-US" smtClean="0"/>
              <a:t>7</a:t>
            </a:fld>
            <a:endParaRPr lang="en-US"/>
          </a:p>
        </p:txBody>
      </p:sp>
    </p:spTree>
    <p:extLst>
      <p:ext uri="{BB962C8B-B14F-4D97-AF65-F5344CB8AC3E}">
        <p14:creationId xmlns:p14="http://schemas.microsoft.com/office/powerpoint/2010/main" val="4110590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5.1.0. This pull-down menu will appear after clicking “Select a glycan template…”</a:t>
            </a:r>
          </a:p>
          <a:p>
            <a:r>
              <a:rPr lang="en-US" dirty="0"/>
              <a:t>5.1.1. Select one glycan from the template collection to apply it to all N-glycosylation sites. The nomenclature key for each glycan abbreviation is provided. </a:t>
            </a:r>
          </a:p>
        </p:txBody>
      </p:sp>
      <p:sp>
        <p:nvSpPr>
          <p:cNvPr id="4" name="Slide Number Placeholder 3"/>
          <p:cNvSpPr>
            <a:spLocks noGrp="1"/>
          </p:cNvSpPr>
          <p:nvPr>
            <p:ph type="sldNum" sz="quarter" idx="5"/>
          </p:nvPr>
        </p:nvSpPr>
        <p:spPr/>
        <p:txBody>
          <a:bodyPr/>
          <a:lstStyle/>
          <a:p>
            <a:fld id="{7D021625-DAF0-E24F-A7DD-D5EA5B2C8CA2}" type="slidenum">
              <a:rPr lang="en-US" smtClean="0"/>
              <a:t>8</a:t>
            </a:fld>
            <a:endParaRPr lang="en-US"/>
          </a:p>
        </p:txBody>
      </p:sp>
    </p:spTree>
    <p:extLst>
      <p:ext uri="{BB962C8B-B14F-4D97-AF65-F5344CB8AC3E}">
        <p14:creationId xmlns:p14="http://schemas.microsoft.com/office/powerpoint/2010/main" val="1424634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5.2.1. Click the pencil icon to pop up </a:t>
            </a:r>
            <a:r>
              <a:rPr lang="en-US" dirty="0" err="1"/>
              <a:t>SugarDrawer</a:t>
            </a:r>
            <a:r>
              <a:rPr lang="en-US" dirty="0"/>
              <a:t>.</a:t>
            </a:r>
          </a:p>
          <a:p>
            <a:r>
              <a:rPr lang="en-US" dirty="0"/>
              <a:t>5.2.2. In the </a:t>
            </a:r>
            <a:r>
              <a:rPr lang="en-US" dirty="0" err="1"/>
              <a:t>SugarDrawer</a:t>
            </a:r>
            <a:r>
              <a:rPr lang="en-US" dirty="0"/>
              <a:t>, there are pre-built glycan templates that users can load to start the drawing the glycan structure. In the case here, find the N-glycan structures to start with.</a:t>
            </a:r>
          </a:p>
          <a:p>
            <a:r>
              <a:rPr lang="en-US" dirty="0"/>
              <a:t>5.2.3. Click the monosaccharides in the shortcut to extend glycans. If the monosaccharides are not in the shortcut, click the “Add Monosaccharide” button to expand the monosaccharide table.</a:t>
            </a:r>
          </a:p>
          <a:p>
            <a:r>
              <a:rPr lang="en-US" dirty="0"/>
              <a:t>5.2.3.1. Click the linkage line at the reducing end or between monosaccharides to pop up the anomer/linkage selection panel. Anomer and linkages must be defined to properly export the glycan </a:t>
            </a:r>
            <a:r>
              <a:rPr lang="en-US" dirty="0" err="1"/>
              <a:t>bondedAtomPairs</a:t>
            </a:r>
            <a:r>
              <a:rPr lang="en-US" dirty="0"/>
              <a:t>.</a:t>
            </a:r>
          </a:p>
          <a:p>
            <a:r>
              <a:rPr lang="en-US" dirty="0"/>
              <a:t>5.2.3.2. Right click the monosaccharide to pop up the isomer panel if users are using rare monosaccharides.</a:t>
            </a:r>
          </a:p>
          <a:p>
            <a:r>
              <a:rPr lang="en-US" dirty="0"/>
              <a:t>*Note: not all monosaccharides have corresponding CCD IDs.</a:t>
            </a:r>
          </a:p>
          <a:p>
            <a:r>
              <a:rPr lang="en-US" dirty="0"/>
              <a:t>5.2.4. Sul (sulfation), N-Sul (N-sulfation), Pho (phosphorylation), Ac (acetylation) and O-Me (methylation) are supported for </a:t>
            </a:r>
            <a:r>
              <a:rPr lang="en-US" dirty="0" err="1"/>
              <a:t>bondedAtomPairs</a:t>
            </a:r>
            <a:r>
              <a:rPr lang="en-US" dirty="0"/>
              <a:t> generation.</a:t>
            </a:r>
          </a:p>
          <a:p>
            <a:r>
              <a:rPr lang="en-US" dirty="0"/>
              <a:t>5.2.5. Click the button to export </a:t>
            </a:r>
            <a:r>
              <a:rPr lang="en-US" dirty="0" err="1"/>
              <a:t>GlycoCT</a:t>
            </a:r>
            <a:r>
              <a:rPr lang="en-US" dirty="0"/>
              <a:t>. The glycan </a:t>
            </a:r>
            <a:r>
              <a:rPr lang="en-US" dirty="0" err="1"/>
              <a:t>bondedAtomPairs</a:t>
            </a:r>
            <a:r>
              <a:rPr lang="en-US" dirty="0"/>
              <a:t> will be converted automatically.</a:t>
            </a:r>
          </a:p>
          <a:p>
            <a:r>
              <a:rPr lang="en-US" dirty="0"/>
              <a:t>This tutorial works for 5.3 as well to customize individual N-glycosylation sites.</a:t>
            </a:r>
          </a:p>
          <a:p>
            <a:endParaRPr lang="en-US" dirty="0"/>
          </a:p>
        </p:txBody>
      </p:sp>
      <p:sp>
        <p:nvSpPr>
          <p:cNvPr id="4" name="Slide Number Placeholder 3"/>
          <p:cNvSpPr>
            <a:spLocks noGrp="1"/>
          </p:cNvSpPr>
          <p:nvPr>
            <p:ph type="sldNum" sz="quarter" idx="5"/>
          </p:nvPr>
        </p:nvSpPr>
        <p:spPr/>
        <p:txBody>
          <a:bodyPr/>
          <a:lstStyle/>
          <a:p>
            <a:fld id="{7D021625-DAF0-E24F-A7DD-D5EA5B2C8CA2}" type="slidenum">
              <a:rPr lang="en-US" smtClean="0"/>
              <a:t>9</a:t>
            </a:fld>
            <a:endParaRPr lang="en-US"/>
          </a:p>
        </p:txBody>
      </p:sp>
    </p:spTree>
    <p:extLst>
      <p:ext uri="{BB962C8B-B14F-4D97-AF65-F5344CB8AC3E}">
        <p14:creationId xmlns:p14="http://schemas.microsoft.com/office/powerpoint/2010/main" val="4083818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E7CFA-0C86-F664-9741-A2CB20DFDA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0B30B1-FF3B-41A8-3C56-8674165AF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9000E4-B088-2384-FC3A-41B9506C1356}"/>
              </a:ext>
            </a:extLst>
          </p:cNvPr>
          <p:cNvSpPr>
            <a:spLocks noGrp="1"/>
          </p:cNvSpPr>
          <p:nvPr>
            <p:ph type="dt" sz="half" idx="10"/>
          </p:nvPr>
        </p:nvSpPr>
        <p:spPr/>
        <p:txBody>
          <a:bodyPr/>
          <a:lstStyle/>
          <a:p>
            <a:fld id="{C182C857-E8D9-CF4B-BD9B-B054B2319725}" type="datetimeFigureOut">
              <a:rPr lang="en-US" smtClean="0"/>
              <a:t>11/20/25</a:t>
            </a:fld>
            <a:endParaRPr lang="en-US"/>
          </a:p>
        </p:txBody>
      </p:sp>
      <p:sp>
        <p:nvSpPr>
          <p:cNvPr id="5" name="Footer Placeholder 4">
            <a:extLst>
              <a:ext uri="{FF2B5EF4-FFF2-40B4-BE49-F238E27FC236}">
                <a16:creationId xmlns:a16="http://schemas.microsoft.com/office/drawing/2014/main" id="{3709C8B4-2B3F-5090-9CE0-0ADF6C8C35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A0C126-7F19-0657-61B9-E8C107FF2438}"/>
              </a:ext>
            </a:extLst>
          </p:cNvPr>
          <p:cNvSpPr>
            <a:spLocks noGrp="1"/>
          </p:cNvSpPr>
          <p:nvPr>
            <p:ph type="sldNum" sz="quarter" idx="12"/>
          </p:nvPr>
        </p:nvSpPr>
        <p:spPr/>
        <p:txBody>
          <a:bodyPr/>
          <a:lstStyle/>
          <a:p>
            <a:fld id="{77C00225-F9BC-FA4C-A8F7-485FD961CE17}" type="slidenum">
              <a:rPr lang="en-US" smtClean="0"/>
              <a:t>‹#›</a:t>
            </a:fld>
            <a:endParaRPr lang="en-US"/>
          </a:p>
        </p:txBody>
      </p:sp>
    </p:spTree>
    <p:extLst>
      <p:ext uri="{BB962C8B-B14F-4D97-AF65-F5344CB8AC3E}">
        <p14:creationId xmlns:p14="http://schemas.microsoft.com/office/powerpoint/2010/main" val="3938638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EE771-6372-CF97-95CD-D4A2C30A8B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ECB542-9C13-A30A-731C-0144FC0C58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FBEA74-1EFA-43C8-A38D-B4DC4AB061A4}"/>
              </a:ext>
            </a:extLst>
          </p:cNvPr>
          <p:cNvSpPr>
            <a:spLocks noGrp="1"/>
          </p:cNvSpPr>
          <p:nvPr>
            <p:ph type="dt" sz="half" idx="10"/>
          </p:nvPr>
        </p:nvSpPr>
        <p:spPr/>
        <p:txBody>
          <a:bodyPr/>
          <a:lstStyle/>
          <a:p>
            <a:fld id="{C182C857-E8D9-CF4B-BD9B-B054B2319725}" type="datetimeFigureOut">
              <a:rPr lang="en-US" smtClean="0"/>
              <a:t>11/20/25</a:t>
            </a:fld>
            <a:endParaRPr lang="en-US"/>
          </a:p>
        </p:txBody>
      </p:sp>
      <p:sp>
        <p:nvSpPr>
          <p:cNvPr id="5" name="Footer Placeholder 4">
            <a:extLst>
              <a:ext uri="{FF2B5EF4-FFF2-40B4-BE49-F238E27FC236}">
                <a16:creationId xmlns:a16="http://schemas.microsoft.com/office/drawing/2014/main" id="{E0A83BF9-22F6-5163-AE73-D120662FCC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A15F47-3AA6-6160-EED1-8DB67004D72F}"/>
              </a:ext>
            </a:extLst>
          </p:cNvPr>
          <p:cNvSpPr>
            <a:spLocks noGrp="1"/>
          </p:cNvSpPr>
          <p:nvPr>
            <p:ph type="sldNum" sz="quarter" idx="12"/>
          </p:nvPr>
        </p:nvSpPr>
        <p:spPr/>
        <p:txBody>
          <a:bodyPr/>
          <a:lstStyle/>
          <a:p>
            <a:fld id="{77C00225-F9BC-FA4C-A8F7-485FD961CE17}" type="slidenum">
              <a:rPr lang="en-US" smtClean="0"/>
              <a:t>‹#›</a:t>
            </a:fld>
            <a:endParaRPr lang="en-US"/>
          </a:p>
        </p:txBody>
      </p:sp>
    </p:spTree>
    <p:extLst>
      <p:ext uri="{BB962C8B-B14F-4D97-AF65-F5344CB8AC3E}">
        <p14:creationId xmlns:p14="http://schemas.microsoft.com/office/powerpoint/2010/main" val="1790475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52C483-7B84-DB69-BE6F-909277D8EE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F45649-E37C-0D57-CE95-5771150BEE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07C1FF-05E9-E8A7-DDBF-446553AAD5BC}"/>
              </a:ext>
            </a:extLst>
          </p:cNvPr>
          <p:cNvSpPr>
            <a:spLocks noGrp="1"/>
          </p:cNvSpPr>
          <p:nvPr>
            <p:ph type="dt" sz="half" idx="10"/>
          </p:nvPr>
        </p:nvSpPr>
        <p:spPr/>
        <p:txBody>
          <a:bodyPr/>
          <a:lstStyle/>
          <a:p>
            <a:fld id="{C182C857-E8D9-CF4B-BD9B-B054B2319725}" type="datetimeFigureOut">
              <a:rPr lang="en-US" smtClean="0"/>
              <a:t>11/20/25</a:t>
            </a:fld>
            <a:endParaRPr lang="en-US"/>
          </a:p>
        </p:txBody>
      </p:sp>
      <p:sp>
        <p:nvSpPr>
          <p:cNvPr id="5" name="Footer Placeholder 4">
            <a:extLst>
              <a:ext uri="{FF2B5EF4-FFF2-40B4-BE49-F238E27FC236}">
                <a16:creationId xmlns:a16="http://schemas.microsoft.com/office/drawing/2014/main" id="{F97EDE5D-F05A-9393-865A-778D58B803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24A69C-C434-B1D8-1F6A-4DE995A5526D}"/>
              </a:ext>
            </a:extLst>
          </p:cNvPr>
          <p:cNvSpPr>
            <a:spLocks noGrp="1"/>
          </p:cNvSpPr>
          <p:nvPr>
            <p:ph type="sldNum" sz="quarter" idx="12"/>
          </p:nvPr>
        </p:nvSpPr>
        <p:spPr/>
        <p:txBody>
          <a:bodyPr/>
          <a:lstStyle/>
          <a:p>
            <a:fld id="{77C00225-F9BC-FA4C-A8F7-485FD961CE17}" type="slidenum">
              <a:rPr lang="en-US" smtClean="0"/>
              <a:t>‹#›</a:t>
            </a:fld>
            <a:endParaRPr lang="en-US"/>
          </a:p>
        </p:txBody>
      </p:sp>
    </p:spTree>
    <p:extLst>
      <p:ext uri="{BB962C8B-B14F-4D97-AF65-F5344CB8AC3E}">
        <p14:creationId xmlns:p14="http://schemas.microsoft.com/office/powerpoint/2010/main" val="1244318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233CB-70D2-6486-75BD-B3C927E044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3A6FD7-D4EA-F1D2-9F64-4AE4D80ED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CD2C26-3031-51C4-04A8-FECBEEA3B04B}"/>
              </a:ext>
            </a:extLst>
          </p:cNvPr>
          <p:cNvSpPr>
            <a:spLocks noGrp="1"/>
          </p:cNvSpPr>
          <p:nvPr>
            <p:ph type="dt" sz="half" idx="10"/>
          </p:nvPr>
        </p:nvSpPr>
        <p:spPr/>
        <p:txBody>
          <a:bodyPr/>
          <a:lstStyle/>
          <a:p>
            <a:fld id="{C182C857-E8D9-CF4B-BD9B-B054B2319725}" type="datetimeFigureOut">
              <a:rPr lang="en-US" smtClean="0"/>
              <a:t>11/20/25</a:t>
            </a:fld>
            <a:endParaRPr lang="en-US"/>
          </a:p>
        </p:txBody>
      </p:sp>
      <p:sp>
        <p:nvSpPr>
          <p:cNvPr id="5" name="Footer Placeholder 4">
            <a:extLst>
              <a:ext uri="{FF2B5EF4-FFF2-40B4-BE49-F238E27FC236}">
                <a16:creationId xmlns:a16="http://schemas.microsoft.com/office/drawing/2014/main" id="{870B8B76-F127-3AAE-CAD9-A90FA7DCDC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18C029-1736-C436-B09F-6BDD92844592}"/>
              </a:ext>
            </a:extLst>
          </p:cNvPr>
          <p:cNvSpPr>
            <a:spLocks noGrp="1"/>
          </p:cNvSpPr>
          <p:nvPr>
            <p:ph type="sldNum" sz="quarter" idx="12"/>
          </p:nvPr>
        </p:nvSpPr>
        <p:spPr/>
        <p:txBody>
          <a:bodyPr/>
          <a:lstStyle/>
          <a:p>
            <a:fld id="{77C00225-F9BC-FA4C-A8F7-485FD961CE17}" type="slidenum">
              <a:rPr lang="en-US" smtClean="0"/>
              <a:t>‹#›</a:t>
            </a:fld>
            <a:endParaRPr lang="en-US"/>
          </a:p>
        </p:txBody>
      </p:sp>
    </p:spTree>
    <p:extLst>
      <p:ext uri="{BB962C8B-B14F-4D97-AF65-F5344CB8AC3E}">
        <p14:creationId xmlns:p14="http://schemas.microsoft.com/office/powerpoint/2010/main" val="2998762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794D3-990E-5F81-149F-6716DACEE0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BA1E2F-6EAA-5040-106A-2975E924F85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E168CB-2315-231F-5515-AD6F5941C7DC}"/>
              </a:ext>
            </a:extLst>
          </p:cNvPr>
          <p:cNvSpPr>
            <a:spLocks noGrp="1"/>
          </p:cNvSpPr>
          <p:nvPr>
            <p:ph type="dt" sz="half" idx="10"/>
          </p:nvPr>
        </p:nvSpPr>
        <p:spPr/>
        <p:txBody>
          <a:bodyPr/>
          <a:lstStyle/>
          <a:p>
            <a:fld id="{C182C857-E8D9-CF4B-BD9B-B054B2319725}" type="datetimeFigureOut">
              <a:rPr lang="en-US" smtClean="0"/>
              <a:t>11/20/25</a:t>
            </a:fld>
            <a:endParaRPr lang="en-US"/>
          </a:p>
        </p:txBody>
      </p:sp>
      <p:sp>
        <p:nvSpPr>
          <p:cNvPr id="5" name="Footer Placeholder 4">
            <a:extLst>
              <a:ext uri="{FF2B5EF4-FFF2-40B4-BE49-F238E27FC236}">
                <a16:creationId xmlns:a16="http://schemas.microsoft.com/office/drawing/2014/main" id="{3BC234D6-8B74-1A0C-D2CC-1B74E36949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011796-F95D-A01C-71DD-F4668D18FB37}"/>
              </a:ext>
            </a:extLst>
          </p:cNvPr>
          <p:cNvSpPr>
            <a:spLocks noGrp="1"/>
          </p:cNvSpPr>
          <p:nvPr>
            <p:ph type="sldNum" sz="quarter" idx="12"/>
          </p:nvPr>
        </p:nvSpPr>
        <p:spPr/>
        <p:txBody>
          <a:bodyPr/>
          <a:lstStyle/>
          <a:p>
            <a:fld id="{77C00225-F9BC-FA4C-A8F7-485FD961CE17}" type="slidenum">
              <a:rPr lang="en-US" smtClean="0"/>
              <a:t>‹#›</a:t>
            </a:fld>
            <a:endParaRPr lang="en-US"/>
          </a:p>
        </p:txBody>
      </p:sp>
    </p:spTree>
    <p:extLst>
      <p:ext uri="{BB962C8B-B14F-4D97-AF65-F5344CB8AC3E}">
        <p14:creationId xmlns:p14="http://schemas.microsoft.com/office/powerpoint/2010/main" val="2226349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866D4-5BE2-42CB-3599-17410E0F4E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E67125-4EAD-A21E-019B-18DB8D300B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0B0CA0-61B5-65A2-47BC-9AB98E6F29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79F26F-EE3C-B718-5319-EE64B9F17E43}"/>
              </a:ext>
            </a:extLst>
          </p:cNvPr>
          <p:cNvSpPr>
            <a:spLocks noGrp="1"/>
          </p:cNvSpPr>
          <p:nvPr>
            <p:ph type="dt" sz="half" idx="10"/>
          </p:nvPr>
        </p:nvSpPr>
        <p:spPr/>
        <p:txBody>
          <a:bodyPr/>
          <a:lstStyle/>
          <a:p>
            <a:fld id="{C182C857-E8D9-CF4B-BD9B-B054B2319725}" type="datetimeFigureOut">
              <a:rPr lang="en-US" smtClean="0"/>
              <a:t>11/20/25</a:t>
            </a:fld>
            <a:endParaRPr lang="en-US"/>
          </a:p>
        </p:txBody>
      </p:sp>
      <p:sp>
        <p:nvSpPr>
          <p:cNvPr id="6" name="Footer Placeholder 5">
            <a:extLst>
              <a:ext uri="{FF2B5EF4-FFF2-40B4-BE49-F238E27FC236}">
                <a16:creationId xmlns:a16="http://schemas.microsoft.com/office/drawing/2014/main" id="{63933841-91AD-288E-4AD8-1234B4C87F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43B129-DC32-3C96-0248-15DC977A8639}"/>
              </a:ext>
            </a:extLst>
          </p:cNvPr>
          <p:cNvSpPr>
            <a:spLocks noGrp="1"/>
          </p:cNvSpPr>
          <p:nvPr>
            <p:ph type="sldNum" sz="quarter" idx="12"/>
          </p:nvPr>
        </p:nvSpPr>
        <p:spPr/>
        <p:txBody>
          <a:bodyPr/>
          <a:lstStyle/>
          <a:p>
            <a:fld id="{77C00225-F9BC-FA4C-A8F7-485FD961CE17}" type="slidenum">
              <a:rPr lang="en-US" smtClean="0"/>
              <a:t>‹#›</a:t>
            </a:fld>
            <a:endParaRPr lang="en-US"/>
          </a:p>
        </p:txBody>
      </p:sp>
    </p:spTree>
    <p:extLst>
      <p:ext uri="{BB962C8B-B14F-4D97-AF65-F5344CB8AC3E}">
        <p14:creationId xmlns:p14="http://schemas.microsoft.com/office/powerpoint/2010/main" val="3484511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A93B4-9C7A-7AFF-B2C7-BD0605F699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AEF97E-EAE3-0880-688C-5AC7CB0EE7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25D81B-687E-17E6-E850-877AA0D971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28BC79-9904-9B73-C46D-45FD4BCEE5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E6058F-2BFC-A708-A604-0D0ACCC06C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33C6B5-B283-728A-C26C-12EE22CB7539}"/>
              </a:ext>
            </a:extLst>
          </p:cNvPr>
          <p:cNvSpPr>
            <a:spLocks noGrp="1"/>
          </p:cNvSpPr>
          <p:nvPr>
            <p:ph type="dt" sz="half" idx="10"/>
          </p:nvPr>
        </p:nvSpPr>
        <p:spPr/>
        <p:txBody>
          <a:bodyPr/>
          <a:lstStyle/>
          <a:p>
            <a:fld id="{C182C857-E8D9-CF4B-BD9B-B054B2319725}" type="datetimeFigureOut">
              <a:rPr lang="en-US" smtClean="0"/>
              <a:t>11/20/25</a:t>
            </a:fld>
            <a:endParaRPr lang="en-US"/>
          </a:p>
        </p:txBody>
      </p:sp>
      <p:sp>
        <p:nvSpPr>
          <p:cNvPr id="8" name="Footer Placeholder 7">
            <a:extLst>
              <a:ext uri="{FF2B5EF4-FFF2-40B4-BE49-F238E27FC236}">
                <a16:creationId xmlns:a16="http://schemas.microsoft.com/office/drawing/2014/main" id="{6ABC4040-9D20-68D0-CD3F-2176665D9A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5BCE68-4D9E-B220-E21C-B0CF7A43613D}"/>
              </a:ext>
            </a:extLst>
          </p:cNvPr>
          <p:cNvSpPr>
            <a:spLocks noGrp="1"/>
          </p:cNvSpPr>
          <p:nvPr>
            <p:ph type="sldNum" sz="quarter" idx="12"/>
          </p:nvPr>
        </p:nvSpPr>
        <p:spPr/>
        <p:txBody>
          <a:bodyPr/>
          <a:lstStyle/>
          <a:p>
            <a:fld id="{77C00225-F9BC-FA4C-A8F7-485FD961CE17}" type="slidenum">
              <a:rPr lang="en-US" smtClean="0"/>
              <a:t>‹#›</a:t>
            </a:fld>
            <a:endParaRPr lang="en-US"/>
          </a:p>
        </p:txBody>
      </p:sp>
    </p:spTree>
    <p:extLst>
      <p:ext uri="{BB962C8B-B14F-4D97-AF65-F5344CB8AC3E}">
        <p14:creationId xmlns:p14="http://schemas.microsoft.com/office/powerpoint/2010/main" val="1245222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C2AC1-6092-AA48-66FD-018BC8BB77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78ED03-93F2-CB2E-1834-885708688BAD}"/>
              </a:ext>
            </a:extLst>
          </p:cNvPr>
          <p:cNvSpPr>
            <a:spLocks noGrp="1"/>
          </p:cNvSpPr>
          <p:nvPr>
            <p:ph type="dt" sz="half" idx="10"/>
          </p:nvPr>
        </p:nvSpPr>
        <p:spPr/>
        <p:txBody>
          <a:bodyPr/>
          <a:lstStyle/>
          <a:p>
            <a:fld id="{C182C857-E8D9-CF4B-BD9B-B054B2319725}" type="datetimeFigureOut">
              <a:rPr lang="en-US" smtClean="0"/>
              <a:t>11/20/25</a:t>
            </a:fld>
            <a:endParaRPr lang="en-US"/>
          </a:p>
        </p:txBody>
      </p:sp>
      <p:sp>
        <p:nvSpPr>
          <p:cNvPr id="4" name="Footer Placeholder 3">
            <a:extLst>
              <a:ext uri="{FF2B5EF4-FFF2-40B4-BE49-F238E27FC236}">
                <a16:creationId xmlns:a16="http://schemas.microsoft.com/office/drawing/2014/main" id="{7E1E7B1F-3E3D-A8D6-8314-C3019830F7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A4227D-0DA6-3D84-1C32-02C72F2E7D33}"/>
              </a:ext>
            </a:extLst>
          </p:cNvPr>
          <p:cNvSpPr>
            <a:spLocks noGrp="1"/>
          </p:cNvSpPr>
          <p:nvPr>
            <p:ph type="sldNum" sz="quarter" idx="12"/>
          </p:nvPr>
        </p:nvSpPr>
        <p:spPr/>
        <p:txBody>
          <a:bodyPr/>
          <a:lstStyle/>
          <a:p>
            <a:fld id="{77C00225-F9BC-FA4C-A8F7-485FD961CE17}" type="slidenum">
              <a:rPr lang="en-US" smtClean="0"/>
              <a:t>‹#›</a:t>
            </a:fld>
            <a:endParaRPr lang="en-US"/>
          </a:p>
        </p:txBody>
      </p:sp>
    </p:spTree>
    <p:extLst>
      <p:ext uri="{BB962C8B-B14F-4D97-AF65-F5344CB8AC3E}">
        <p14:creationId xmlns:p14="http://schemas.microsoft.com/office/powerpoint/2010/main" val="3193926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4AE211-85D6-A96C-2959-9F3F8A4988A0}"/>
              </a:ext>
            </a:extLst>
          </p:cNvPr>
          <p:cNvSpPr>
            <a:spLocks noGrp="1"/>
          </p:cNvSpPr>
          <p:nvPr>
            <p:ph type="dt" sz="half" idx="10"/>
          </p:nvPr>
        </p:nvSpPr>
        <p:spPr/>
        <p:txBody>
          <a:bodyPr/>
          <a:lstStyle/>
          <a:p>
            <a:fld id="{C182C857-E8D9-CF4B-BD9B-B054B2319725}" type="datetimeFigureOut">
              <a:rPr lang="en-US" smtClean="0"/>
              <a:t>11/20/25</a:t>
            </a:fld>
            <a:endParaRPr lang="en-US"/>
          </a:p>
        </p:txBody>
      </p:sp>
      <p:sp>
        <p:nvSpPr>
          <p:cNvPr id="3" name="Footer Placeholder 2">
            <a:extLst>
              <a:ext uri="{FF2B5EF4-FFF2-40B4-BE49-F238E27FC236}">
                <a16:creationId xmlns:a16="http://schemas.microsoft.com/office/drawing/2014/main" id="{D3EB39D6-65C6-7700-67A8-9C37D7428C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680FF0-B205-7550-49BE-FE6EF50308E2}"/>
              </a:ext>
            </a:extLst>
          </p:cNvPr>
          <p:cNvSpPr>
            <a:spLocks noGrp="1"/>
          </p:cNvSpPr>
          <p:nvPr>
            <p:ph type="sldNum" sz="quarter" idx="12"/>
          </p:nvPr>
        </p:nvSpPr>
        <p:spPr/>
        <p:txBody>
          <a:bodyPr/>
          <a:lstStyle/>
          <a:p>
            <a:fld id="{77C00225-F9BC-FA4C-A8F7-485FD961CE17}" type="slidenum">
              <a:rPr lang="en-US" smtClean="0"/>
              <a:t>‹#›</a:t>
            </a:fld>
            <a:endParaRPr lang="en-US"/>
          </a:p>
        </p:txBody>
      </p:sp>
    </p:spTree>
    <p:extLst>
      <p:ext uri="{BB962C8B-B14F-4D97-AF65-F5344CB8AC3E}">
        <p14:creationId xmlns:p14="http://schemas.microsoft.com/office/powerpoint/2010/main" val="1113542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77480-DE3B-7CEB-9C3B-F48E6EC110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0B60D3-EC4B-D67A-9B5D-2B61B4FA6E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61C999-5638-5702-78CE-BFB1209905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3B95FA-9550-9D44-33BF-8C78BDD4EE29}"/>
              </a:ext>
            </a:extLst>
          </p:cNvPr>
          <p:cNvSpPr>
            <a:spLocks noGrp="1"/>
          </p:cNvSpPr>
          <p:nvPr>
            <p:ph type="dt" sz="half" idx="10"/>
          </p:nvPr>
        </p:nvSpPr>
        <p:spPr/>
        <p:txBody>
          <a:bodyPr/>
          <a:lstStyle/>
          <a:p>
            <a:fld id="{C182C857-E8D9-CF4B-BD9B-B054B2319725}" type="datetimeFigureOut">
              <a:rPr lang="en-US" smtClean="0"/>
              <a:t>11/20/25</a:t>
            </a:fld>
            <a:endParaRPr lang="en-US"/>
          </a:p>
        </p:txBody>
      </p:sp>
      <p:sp>
        <p:nvSpPr>
          <p:cNvPr id="6" name="Footer Placeholder 5">
            <a:extLst>
              <a:ext uri="{FF2B5EF4-FFF2-40B4-BE49-F238E27FC236}">
                <a16:creationId xmlns:a16="http://schemas.microsoft.com/office/drawing/2014/main" id="{EDC93426-CFD5-6C39-74F8-448404222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5F3F0E-010B-F61A-B675-B26EE3C6377F}"/>
              </a:ext>
            </a:extLst>
          </p:cNvPr>
          <p:cNvSpPr>
            <a:spLocks noGrp="1"/>
          </p:cNvSpPr>
          <p:nvPr>
            <p:ph type="sldNum" sz="quarter" idx="12"/>
          </p:nvPr>
        </p:nvSpPr>
        <p:spPr/>
        <p:txBody>
          <a:bodyPr/>
          <a:lstStyle/>
          <a:p>
            <a:fld id="{77C00225-F9BC-FA4C-A8F7-485FD961CE17}" type="slidenum">
              <a:rPr lang="en-US" smtClean="0"/>
              <a:t>‹#›</a:t>
            </a:fld>
            <a:endParaRPr lang="en-US"/>
          </a:p>
        </p:txBody>
      </p:sp>
    </p:spTree>
    <p:extLst>
      <p:ext uri="{BB962C8B-B14F-4D97-AF65-F5344CB8AC3E}">
        <p14:creationId xmlns:p14="http://schemas.microsoft.com/office/powerpoint/2010/main" val="3943217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58029-27CD-0279-9DAD-A8756189FA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EC069A-C7BD-95A8-1328-27130B44A7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F07C5B-BED5-18D3-7B02-879164CE10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F2E947-4347-67F2-6EDB-FAE2773C2D85}"/>
              </a:ext>
            </a:extLst>
          </p:cNvPr>
          <p:cNvSpPr>
            <a:spLocks noGrp="1"/>
          </p:cNvSpPr>
          <p:nvPr>
            <p:ph type="dt" sz="half" idx="10"/>
          </p:nvPr>
        </p:nvSpPr>
        <p:spPr/>
        <p:txBody>
          <a:bodyPr/>
          <a:lstStyle/>
          <a:p>
            <a:fld id="{C182C857-E8D9-CF4B-BD9B-B054B2319725}" type="datetimeFigureOut">
              <a:rPr lang="en-US" smtClean="0"/>
              <a:t>11/20/25</a:t>
            </a:fld>
            <a:endParaRPr lang="en-US"/>
          </a:p>
        </p:txBody>
      </p:sp>
      <p:sp>
        <p:nvSpPr>
          <p:cNvPr id="6" name="Footer Placeholder 5">
            <a:extLst>
              <a:ext uri="{FF2B5EF4-FFF2-40B4-BE49-F238E27FC236}">
                <a16:creationId xmlns:a16="http://schemas.microsoft.com/office/drawing/2014/main" id="{5005118D-4920-B1B5-4F03-1A5425750E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21901F-8BDB-F05E-DA8C-DABE7A122849}"/>
              </a:ext>
            </a:extLst>
          </p:cNvPr>
          <p:cNvSpPr>
            <a:spLocks noGrp="1"/>
          </p:cNvSpPr>
          <p:nvPr>
            <p:ph type="sldNum" sz="quarter" idx="12"/>
          </p:nvPr>
        </p:nvSpPr>
        <p:spPr/>
        <p:txBody>
          <a:bodyPr/>
          <a:lstStyle/>
          <a:p>
            <a:fld id="{77C00225-F9BC-FA4C-A8F7-485FD961CE17}" type="slidenum">
              <a:rPr lang="en-US" smtClean="0"/>
              <a:t>‹#›</a:t>
            </a:fld>
            <a:endParaRPr lang="en-US"/>
          </a:p>
        </p:txBody>
      </p:sp>
    </p:spTree>
    <p:extLst>
      <p:ext uri="{BB962C8B-B14F-4D97-AF65-F5344CB8AC3E}">
        <p14:creationId xmlns:p14="http://schemas.microsoft.com/office/powerpoint/2010/main" val="1522057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22ECE0-4706-4F86-7565-CE1011EBBB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301667-4C07-C784-1D7E-98B43772CC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C7960A-D7FD-CC16-0DA2-D0B7099338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182C857-E8D9-CF4B-BD9B-B054B2319725}" type="datetimeFigureOut">
              <a:rPr lang="en-US" smtClean="0"/>
              <a:t>11/20/25</a:t>
            </a:fld>
            <a:endParaRPr lang="en-US"/>
          </a:p>
        </p:txBody>
      </p:sp>
      <p:sp>
        <p:nvSpPr>
          <p:cNvPr id="5" name="Footer Placeholder 4">
            <a:extLst>
              <a:ext uri="{FF2B5EF4-FFF2-40B4-BE49-F238E27FC236}">
                <a16:creationId xmlns:a16="http://schemas.microsoft.com/office/drawing/2014/main" id="{E04E91D9-3DA0-9BAB-4CC9-A1A605FCEB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E4F9C28-5C96-DC75-9147-E6C635BE41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7C00225-F9BC-FA4C-A8F7-485FD961CE17}" type="slidenum">
              <a:rPr lang="en-US" smtClean="0"/>
              <a:t>‹#›</a:t>
            </a:fld>
            <a:endParaRPr lang="en-US"/>
          </a:p>
        </p:txBody>
      </p:sp>
    </p:spTree>
    <p:extLst>
      <p:ext uri="{BB962C8B-B14F-4D97-AF65-F5344CB8AC3E}">
        <p14:creationId xmlns:p14="http://schemas.microsoft.com/office/powerpoint/2010/main" val="3559563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1FEDE4-E541-60D5-2633-B361109EC345}"/>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Modeling proteins only</a:t>
            </a:r>
          </a:p>
        </p:txBody>
      </p:sp>
      <p:sp>
        <p:nvSpPr>
          <p:cNvPr id="5" name="Text Placeholder 4">
            <a:extLst>
              <a:ext uri="{FF2B5EF4-FFF2-40B4-BE49-F238E27FC236}">
                <a16:creationId xmlns:a16="http://schemas.microsoft.com/office/drawing/2014/main" id="{2ABA7675-DE93-553F-D305-78B454D8BC5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57333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AI-generated content may be incorrect.">
            <a:extLst>
              <a:ext uri="{FF2B5EF4-FFF2-40B4-BE49-F238E27FC236}">
                <a16:creationId xmlns:a16="http://schemas.microsoft.com/office/drawing/2014/main" id="{4A1D26C8-41F3-6111-5589-41D5602741C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rcRect/>
          <a:stretch>
            <a:fillRect/>
          </a:stretch>
        </p:blipFill>
        <p:spPr>
          <a:xfrm>
            <a:off x="0" y="95297"/>
            <a:ext cx="12192000" cy="6667407"/>
          </a:xfrm>
          <a:prstGeom prst="rect">
            <a:avLst/>
          </a:prstGeom>
        </p:spPr>
      </p:pic>
      <p:sp>
        <p:nvSpPr>
          <p:cNvPr id="7" name="Oval 6">
            <a:extLst>
              <a:ext uri="{FF2B5EF4-FFF2-40B4-BE49-F238E27FC236}">
                <a16:creationId xmlns:a16="http://schemas.microsoft.com/office/drawing/2014/main" id="{58ABC791-D83C-7D77-0DFF-B407A60C6EAC}"/>
              </a:ext>
            </a:extLst>
          </p:cNvPr>
          <p:cNvSpPr>
            <a:spLocks noChangeAspect="1"/>
          </p:cNvSpPr>
          <p:nvPr/>
        </p:nvSpPr>
        <p:spPr>
          <a:xfrm>
            <a:off x="693081" y="3246120"/>
            <a:ext cx="868031" cy="365760"/>
          </a:xfrm>
          <a:prstGeom prst="ellipse">
            <a:avLst/>
          </a:prstGeom>
          <a:solidFill>
            <a:srgbClr val="FFFFFF">
              <a:alpha val="50196"/>
            </a:srgbClr>
          </a:solid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Arial" panose="020B0604020202020204" pitchFamily="34" charset="0"/>
                <a:cs typeface="Arial" panose="020B0604020202020204" pitchFamily="34" charset="0"/>
              </a:rPr>
              <a:t>6.1</a:t>
            </a:r>
          </a:p>
        </p:txBody>
      </p:sp>
      <p:sp>
        <p:nvSpPr>
          <p:cNvPr id="8" name="TextBox 7">
            <a:extLst>
              <a:ext uri="{FF2B5EF4-FFF2-40B4-BE49-F238E27FC236}">
                <a16:creationId xmlns:a16="http://schemas.microsoft.com/office/drawing/2014/main" id="{4919DDDE-E01A-03B5-987B-5C6101A0A9FA}"/>
              </a:ext>
            </a:extLst>
          </p:cNvPr>
          <p:cNvSpPr txBox="1"/>
          <p:nvPr/>
        </p:nvSpPr>
        <p:spPr>
          <a:xfrm>
            <a:off x="7568588" y="3141609"/>
            <a:ext cx="2456761" cy="369332"/>
          </a:xfrm>
          <a:prstGeom prst="rect">
            <a:avLst/>
          </a:prstGeom>
          <a:solidFill>
            <a:srgbClr val="FFFFFF">
              <a:alpha val="50196"/>
            </a:srgbClr>
          </a:solidFill>
        </p:spPr>
        <p:txBody>
          <a:bodyPr wrap="square" rtlCol="0">
            <a:spAutoFit/>
          </a:bodyPr>
          <a:lstStyle/>
          <a:p>
            <a:r>
              <a:rPr lang="en-US" dirty="0">
                <a:solidFill>
                  <a:srgbClr val="C00000"/>
                </a:solidFill>
                <a:latin typeface="Arial" panose="020B0604020202020204" pitchFamily="34" charset="0"/>
                <a:cs typeface="Arial" panose="020B0604020202020204" pitchFamily="34" charset="0"/>
              </a:rPr>
              <a:t>Add glycosylation site</a:t>
            </a:r>
          </a:p>
        </p:txBody>
      </p:sp>
      <p:sp>
        <p:nvSpPr>
          <p:cNvPr id="9" name="Rounded Rectangle 8">
            <a:extLst>
              <a:ext uri="{FF2B5EF4-FFF2-40B4-BE49-F238E27FC236}">
                <a16:creationId xmlns:a16="http://schemas.microsoft.com/office/drawing/2014/main" id="{7513924B-7C81-1EEF-BBC5-46ACFD1718F0}"/>
              </a:ext>
            </a:extLst>
          </p:cNvPr>
          <p:cNvSpPr/>
          <p:nvPr/>
        </p:nvSpPr>
        <p:spPr>
          <a:xfrm>
            <a:off x="6749077" y="3145181"/>
            <a:ext cx="819511" cy="365760"/>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7FA0A662-8C80-98D5-A78E-4A1F44157100}"/>
              </a:ext>
            </a:extLst>
          </p:cNvPr>
          <p:cNvSpPr/>
          <p:nvPr/>
        </p:nvSpPr>
        <p:spPr>
          <a:xfrm>
            <a:off x="590648" y="3718058"/>
            <a:ext cx="1072899" cy="523436"/>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240C9CC-3A46-28FF-3818-EEB984F7BC04}"/>
              </a:ext>
            </a:extLst>
          </p:cNvPr>
          <p:cNvSpPr>
            <a:spLocks noChangeAspect="1"/>
          </p:cNvSpPr>
          <p:nvPr/>
        </p:nvSpPr>
        <p:spPr>
          <a:xfrm>
            <a:off x="6719308" y="2684260"/>
            <a:ext cx="868031" cy="365760"/>
          </a:xfrm>
          <a:prstGeom prst="ellipse">
            <a:avLst/>
          </a:prstGeom>
          <a:solidFill>
            <a:srgbClr val="FFFFFF">
              <a:alpha val="50196"/>
            </a:srgbClr>
          </a:solid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Arial" panose="020B0604020202020204" pitchFamily="34" charset="0"/>
                <a:cs typeface="Arial" panose="020B0604020202020204" pitchFamily="34" charset="0"/>
              </a:rPr>
              <a:t>6.0</a:t>
            </a:r>
          </a:p>
        </p:txBody>
      </p:sp>
      <p:sp>
        <p:nvSpPr>
          <p:cNvPr id="12" name="Rounded Rectangle 11">
            <a:extLst>
              <a:ext uri="{FF2B5EF4-FFF2-40B4-BE49-F238E27FC236}">
                <a16:creationId xmlns:a16="http://schemas.microsoft.com/office/drawing/2014/main" id="{7BA42641-EF4B-9849-C15E-DF947B4122D5}"/>
              </a:ext>
            </a:extLst>
          </p:cNvPr>
          <p:cNvSpPr/>
          <p:nvPr/>
        </p:nvSpPr>
        <p:spPr>
          <a:xfrm>
            <a:off x="1758437" y="3718058"/>
            <a:ext cx="2174586" cy="523436"/>
          </a:xfrm>
          <a:prstGeom prst="roundRect">
            <a:avLst/>
          </a:prstGeom>
          <a:noFill/>
          <a:ln w="38100">
            <a:solidFill>
              <a:schemeClr val="accent6"/>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3" name="TextBox 12">
            <a:extLst>
              <a:ext uri="{FF2B5EF4-FFF2-40B4-BE49-F238E27FC236}">
                <a16:creationId xmlns:a16="http://schemas.microsoft.com/office/drawing/2014/main" id="{A122BDCD-F5BC-73AE-25F2-A556F37A45F0}"/>
              </a:ext>
            </a:extLst>
          </p:cNvPr>
          <p:cNvSpPr txBox="1"/>
          <p:nvPr/>
        </p:nvSpPr>
        <p:spPr>
          <a:xfrm>
            <a:off x="1641513" y="3240761"/>
            <a:ext cx="2981900" cy="369332"/>
          </a:xfrm>
          <a:prstGeom prst="rect">
            <a:avLst/>
          </a:prstGeom>
          <a:solidFill>
            <a:srgbClr val="FFFFFF">
              <a:alpha val="50196"/>
            </a:srgbClr>
          </a:solidFill>
        </p:spPr>
        <p:txBody>
          <a:bodyPr wrap="square" rtlCol="0">
            <a:spAutoFit/>
          </a:bodyPr>
          <a:lstStyle/>
          <a:p>
            <a:r>
              <a:rPr lang="en-US" dirty="0">
                <a:solidFill>
                  <a:srgbClr val="C00000"/>
                </a:solidFill>
                <a:latin typeface="Arial" panose="020B0604020202020204" pitchFamily="34" charset="0"/>
                <a:cs typeface="Arial" panose="020B0604020202020204" pitchFamily="34" charset="0"/>
              </a:rPr>
              <a:t>Enter amino acid number</a:t>
            </a:r>
          </a:p>
        </p:txBody>
      </p:sp>
      <p:sp>
        <p:nvSpPr>
          <p:cNvPr id="14" name="Oval 13">
            <a:extLst>
              <a:ext uri="{FF2B5EF4-FFF2-40B4-BE49-F238E27FC236}">
                <a16:creationId xmlns:a16="http://schemas.microsoft.com/office/drawing/2014/main" id="{C6954F28-0DC5-B928-96AD-9C008F86B90E}"/>
              </a:ext>
            </a:extLst>
          </p:cNvPr>
          <p:cNvSpPr>
            <a:spLocks noChangeAspect="1"/>
          </p:cNvSpPr>
          <p:nvPr/>
        </p:nvSpPr>
        <p:spPr>
          <a:xfrm>
            <a:off x="1805785" y="4358824"/>
            <a:ext cx="868031" cy="365760"/>
          </a:xfrm>
          <a:prstGeom prst="ellipse">
            <a:avLst/>
          </a:prstGeom>
          <a:solidFill>
            <a:srgbClr val="FFFFFF">
              <a:alpha val="50196"/>
            </a:srgbClr>
          </a:solidFill>
          <a:ln w="38100">
            <a:solidFill>
              <a:schemeClr val="accent6"/>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6"/>
                </a:solidFill>
                <a:latin typeface="Arial" panose="020B0604020202020204" pitchFamily="34" charset="0"/>
                <a:cs typeface="Arial" panose="020B0604020202020204" pitchFamily="34" charset="0"/>
              </a:rPr>
              <a:t>6.2</a:t>
            </a:r>
          </a:p>
        </p:txBody>
      </p:sp>
      <p:sp>
        <p:nvSpPr>
          <p:cNvPr id="15" name="TextBox 14">
            <a:extLst>
              <a:ext uri="{FF2B5EF4-FFF2-40B4-BE49-F238E27FC236}">
                <a16:creationId xmlns:a16="http://schemas.microsoft.com/office/drawing/2014/main" id="{A1C54270-4804-88AD-2989-E5DF6D706965}"/>
              </a:ext>
            </a:extLst>
          </p:cNvPr>
          <p:cNvSpPr txBox="1"/>
          <p:nvPr/>
        </p:nvSpPr>
        <p:spPr>
          <a:xfrm>
            <a:off x="2754216" y="4353465"/>
            <a:ext cx="3514382" cy="646331"/>
          </a:xfrm>
          <a:prstGeom prst="rect">
            <a:avLst/>
          </a:prstGeom>
          <a:solidFill>
            <a:srgbClr val="FFFFFF">
              <a:alpha val="50196"/>
            </a:srgbClr>
          </a:solidFill>
          <a:ln>
            <a:noFill/>
          </a:ln>
        </p:spPr>
        <p:txBody>
          <a:bodyPr wrap="square" rtlCol="0">
            <a:spAutoFit/>
          </a:bodyPr>
          <a:lstStyle/>
          <a:p>
            <a:r>
              <a:rPr lang="en-US" dirty="0">
                <a:solidFill>
                  <a:schemeClr val="accent6"/>
                </a:solidFill>
                <a:latin typeface="Arial" panose="020B0604020202020204" pitchFamily="34" charset="0"/>
                <a:cs typeface="Arial" panose="020B0604020202020204" pitchFamily="34" charset="0"/>
              </a:rPr>
              <a:t>Select residue. If it’s not N/S/T, enter the atom linking to glycan</a:t>
            </a:r>
          </a:p>
        </p:txBody>
      </p:sp>
      <p:sp>
        <p:nvSpPr>
          <p:cNvPr id="16" name="Rounded Rectangle 15">
            <a:extLst>
              <a:ext uri="{FF2B5EF4-FFF2-40B4-BE49-F238E27FC236}">
                <a16:creationId xmlns:a16="http://schemas.microsoft.com/office/drawing/2014/main" id="{C9E05789-BC5A-251F-28AD-C14D5D00A923}"/>
              </a:ext>
            </a:extLst>
          </p:cNvPr>
          <p:cNvSpPr/>
          <p:nvPr/>
        </p:nvSpPr>
        <p:spPr>
          <a:xfrm>
            <a:off x="5228750" y="3718058"/>
            <a:ext cx="1612725" cy="523436"/>
          </a:xfrm>
          <a:prstGeom prst="roundRect">
            <a:avLst/>
          </a:prstGeom>
          <a:noFill/>
          <a:ln w="38100">
            <a:solidFill>
              <a:schemeClr val="tx1"/>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7" name="Oval 16">
            <a:extLst>
              <a:ext uri="{FF2B5EF4-FFF2-40B4-BE49-F238E27FC236}">
                <a16:creationId xmlns:a16="http://schemas.microsoft.com/office/drawing/2014/main" id="{9EB0C661-E24F-1E22-F130-86C878D85F41}"/>
              </a:ext>
            </a:extLst>
          </p:cNvPr>
          <p:cNvSpPr>
            <a:spLocks noChangeAspect="1"/>
          </p:cNvSpPr>
          <p:nvPr/>
        </p:nvSpPr>
        <p:spPr>
          <a:xfrm>
            <a:off x="6983713" y="3796896"/>
            <a:ext cx="868031" cy="365760"/>
          </a:xfrm>
          <a:prstGeom prst="ellipse">
            <a:avLst/>
          </a:prstGeom>
          <a:solidFill>
            <a:srgbClr val="FFFFFF">
              <a:alpha val="50196"/>
            </a:srgbClr>
          </a:solidFill>
          <a:ln w="38100">
            <a:solidFill>
              <a:schemeClr val="tx1"/>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6.3</a:t>
            </a:r>
          </a:p>
        </p:txBody>
      </p:sp>
      <p:sp>
        <p:nvSpPr>
          <p:cNvPr id="18" name="TextBox 17">
            <a:extLst>
              <a:ext uri="{FF2B5EF4-FFF2-40B4-BE49-F238E27FC236}">
                <a16:creationId xmlns:a16="http://schemas.microsoft.com/office/drawing/2014/main" id="{98615E13-D8B9-5C62-4D2B-2D618A33F74A}"/>
              </a:ext>
            </a:extLst>
          </p:cNvPr>
          <p:cNvSpPr txBox="1"/>
          <p:nvPr/>
        </p:nvSpPr>
        <p:spPr>
          <a:xfrm>
            <a:off x="7899094" y="3780587"/>
            <a:ext cx="3514382" cy="369332"/>
          </a:xfrm>
          <a:prstGeom prst="rect">
            <a:avLst/>
          </a:prstGeom>
          <a:solidFill>
            <a:srgbClr val="FFFFFF">
              <a:alpha val="50196"/>
            </a:srgbClr>
          </a:solidFill>
        </p:spPr>
        <p:txBody>
          <a:bodyPr wrap="square" rtlCol="0">
            <a:spAutoFit/>
          </a:bodyPr>
          <a:lstStyle/>
          <a:p>
            <a:r>
              <a:rPr lang="en-US" dirty="0">
                <a:latin typeface="Arial" panose="020B0604020202020204" pitchFamily="34" charset="0"/>
                <a:cs typeface="Arial" panose="020B0604020202020204" pitchFamily="34" charset="0"/>
              </a:rPr>
              <a:t>See 5.2 for using </a:t>
            </a:r>
            <a:r>
              <a:rPr lang="en-US" dirty="0" err="1">
                <a:latin typeface="Arial" panose="020B0604020202020204" pitchFamily="34" charset="0"/>
                <a:cs typeface="Arial" panose="020B0604020202020204" pitchFamily="34" charset="0"/>
              </a:rPr>
              <a:t>SugarDrawer</a:t>
            </a: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73583066"/>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P spid="13" grpId="0" animBg="1"/>
      <p:bldP spid="14" grpId="0" animBg="1"/>
      <p:bldP spid="15"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3E9D2B-0E8C-B25E-5CC7-738C1C7C7BA1}"/>
              </a:ext>
            </a:extLst>
          </p:cNvPr>
          <p:cNvSpPr>
            <a:spLocks noGrp="1"/>
          </p:cNvSpPr>
          <p:nvPr>
            <p:ph type="title"/>
          </p:nvPr>
        </p:nvSpPr>
        <p:spPr/>
        <p:txBody>
          <a:bodyPr/>
          <a:lstStyle/>
          <a:p>
            <a:r>
              <a:rPr lang="en-US" dirty="0"/>
              <a:t>Modeling glycan as ligand</a:t>
            </a:r>
          </a:p>
        </p:txBody>
      </p:sp>
      <p:sp>
        <p:nvSpPr>
          <p:cNvPr id="6" name="Text Placeholder 5">
            <a:extLst>
              <a:ext uri="{FF2B5EF4-FFF2-40B4-BE49-F238E27FC236}">
                <a16:creationId xmlns:a16="http://schemas.microsoft.com/office/drawing/2014/main" id="{8CE0A301-7831-0826-437D-8B9DCEF90883}"/>
              </a:ext>
            </a:extLst>
          </p:cNvPr>
          <p:cNvSpPr>
            <a:spLocks noGrp="1"/>
          </p:cNvSpPr>
          <p:nvPr>
            <p:ph type="body" idx="1"/>
          </p:nvPr>
        </p:nvSpPr>
        <p:spPr/>
        <p:txBody>
          <a:bodyPr/>
          <a:lstStyle/>
          <a:p>
            <a:r>
              <a:rPr lang="en-US" dirty="0"/>
              <a:t>Referring to “modeling proteins only” or “modeling glycoproteins” sections to add protein </a:t>
            </a:r>
          </a:p>
        </p:txBody>
      </p:sp>
    </p:spTree>
    <p:extLst>
      <p:ext uri="{BB962C8B-B14F-4D97-AF65-F5344CB8AC3E}">
        <p14:creationId xmlns:p14="http://schemas.microsoft.com/office/powerpoint/2010/main" val="973806737"/>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2F7B1-3D01-1136-700C-F2FCBE94B663}"/>
            </a:ext>
          </a:extLst>
        </p:cNvPr>
        <p:cNvGrpSpPr/>
        <p:nvPr/>
      </p:nvGrpSpPr>
      <p:grpSpPr>
        <a:xfrm>
          <a:off x="0" y="0"/>
          <a:ext cx="0" cy="0"/>
          <a:chOff x="0" y="0"/>
          <a:chExt cx="0" cy="0"/>
        </a:xfrm>
      </p:grpSpPr>
      <p:pic>
        <p:nvPicPr>
          <p:cNvPr id="10" name="Picture 9" descr="A screenshot of a computer&#10;&#10;AI-generated content may be incorrect.">
            <a:extLst>
              <a:ext uri="{FF2B5EF4-FFF2-40B4-BE49-F238E27FC236}">
                <a16:creationId xmlns:a16="http://schemas.microsoft.com/office/drawing/2014/main" id="{63E32A9D-0955-2C4C-04D8-A6F7DC7CCE6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rcRect/>
          <a:stretch>
            <a:fillRect/>
          </a:stretch>
        </p:blipFill>
        <p:spPr>
          <a:xfrm>
            <a:off x="0" y="847165"/>
            <a:ext cx="12192000" cy="5163671"/>
          </a:xfrm>
          <a:prstGeom prst="rect">
            <a:avLst/>
          </a:prstGeom>
        </p:spPr>
      </p:pic>
      <p:sp>
        <p:nvSpPr>
          <p:cNvPr id="11" name="Rounded Rectangle 10">
            <a:extLst>
              <a:ext uri="{FF2B5EF4-FFF2-40B4-BE49-F238E27FC236}">
                <a16:creationId xmlns:a16="http://schemas.microsoft.com/office/drawing/2014/main" id="{590E69C6-87C6-D2A0-2317-FB4772D2113B}"/>
              </a:ext>
            </a:extLst>
          </p:cNvPr>
          <p:cNvSpPr/>
          <p:nvPr/>
        </p:nvSpPr>
        <p:spPr>
          <a:xfrm>
            <a:off x="143220" y="2952520"/>
            <a:ext cx="2588963" cy="1145755"/>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8E5A601-4190-47D2-5B77-835A96D5A7F0}"/>
              </a:ext>
            </a:extLst>
          </p:cNvPr>
          <p:cNvSpPr>
            <a:spLocks noChangeAspect="1"/>
          </p:cNvSpPr>
          <p:nvPr/>
        </p:nvSpPr>
        <p:spPr>
          <a:xfrm>
            <a:off x="2262865" y="2471650"/>
            <a:ext cx="365760" cy="365760"/>
          </a:xfrm>
          <a:prstGeom prst="ellipse">
            <a:avLst/>
          </a:prstGeom>
          <a:no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Arial" panose="020B0604020202020204" pitchFamily="34" charset="0"/>
                <a:cs typeface="Arial" panose="020B0604020202020204" pitchFamily="34" charset="0"/>
              </a:rPr>
              <a:t>1</a:t>
            </a:r>
          </a:p>
        </p:txBody>
      </p:sp>
      <p:sp>
        <p:nvSpPr>
          <p:cNvPr id="19" name="Rounded Rectangle 18">
            <a:extLst>
              <a:ext uri="{FF2B5EF4-FFF2-40B4-BE49-F238E27FC236}">
                <a16:creationId xmlns:a16="http://schemas.microsoft.com/office/drawing/2014/main" id="{B5ECFCD3-59C3-A1C7-8CC4-D78E0429CB01}"/>
              </a:ext>
            </a:extLst>
          </p:cNvPr>
          <p:cNvSpPr/>
          <p:nvPr/>
        </p:nvSpPr>
        <p:spPr>
          <a:xfrm>
            <a:off x="6183342" y="4335986"/>
            <a:ext cx="685050" cy="396788"/>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5CD6AB4-AFD8-95DC-914B-CFE561C61964}"/>
              </a:ext>
            </a:extLst>
          </p:cNvPr>
          <p:cNvSpPr>
            <a:spLocks noChangeAspect="1"/>
          </p:cNvSpPr>
          <p:nvPr/>
        </p:nvSpPr>
        <p:spPr>
          <a:xfrm>
            <a:off x="5894781" y="3915395"/>
            <a:ext cx="365760" cy="365760"/>
          </a:xfrm>
          <a:prstGeom prst="ellipse">
            <a:avLst/>
          </a:prstGeom>
          <a:no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Arial" panose="020B0604020202020204" pitchFamily="34" charset="0"/>
                <a:cs typeface="Arial" panose="020B0604020202020204" pitchFamily="34" charset="0"/>
              </a:rPr>
              <a:t>2</a:t>
            </a:r>
          </a:p>
        </p:txBody>
      </p:sp>
      <p:sp>
        <p:nvSpPr>
          <p:cNvPr id="21" name="TextBox 20">
            <a:extLst>
              <a:ext uri="{FF2B5EF4-FFF2-40B4-BE49-F238E27FC236}">
                <a16:creationId xmlns:a16="http://schemas.microsoft.com/office/drawing/2014/main" id="{960D656F-9C0A-A8DC-7CAD-A28E0F020744}"/>
              </a:ext>
            </a:extLst>
          </p:cNvPr>
          <p:cNvSpPr txBox="1"/>
          <p:nvPr/>
        </p:nvSpPr>
        <p:spPr>
          <a:xfrm>
            <a:off x="2628625" y="2468078"/>
            <a:ext cx="1941622" cy="369332"/>
          </a:xfrm>
          <a:prstGeom prst="rect">
            <a:avLst/>
          </a:prstGeom>
          <a:solidFill>
            <a:srgbClr val="FFFFFF">
              <a:alpha val="50196"/>
            </a:srgbClr>
          </a:solidFill>
        </p:spPr>
        <p:txBody>
          <a:bodyPr wrap="none" rtlCol="0">
            <a:spAutoFit/>
          </a:bodyPr>
          <a:lstStyle/>
          <a:p>
            <a:r>
              <a:rPr lang="en-US" dirty="0">
                <a:solidFill>
                  <a:srgbClr val="C00000"/>
                </a:solidFill>
                <a:latin typeface="Arial" panose="020B0604020202020204" pitchFamily="34" charset="0"/>
                <a:cs typeface="Arial" panose="020B0604020202020204" pitchFamily="34" charset="0"/>
              </a:rPr>
              <a:t>Type in job name</a:t>
            </a:r>
          </a:p>
        </p:txBody>
      </p:sp>
      <p:sp>
        <p:nvSpPr>
          <p:cNvPr id="22" name="TextBox 21">
            <a:extLst>
              <a:ext uri="{FF2B5EF4-FFF2-40B4-BE49-F238E27FC236}">
                <a16:creationId xmlns:a16="http://schemas.microsoft.com/office/drawing/2014/main" id="{047035F7-BA62-8770-0AC5-5F6FC1C93657}"/>
              </a:ext>
            </a:extLst>
          </p:cNvPr>
          <p:cNvSpPr txBox="1"/>
          <p:nvPr/>
        </p:nvSpPr>
        <p:spPr>
          <a:xfrm>
            <a:off x="6297241" y="3911288"/>
            <a:ext cx="1351652" cy="369332"/>
          </a:xfrm>
          <a:prstGeom prst="rect">
            <a:avLst/>
          </a:prstGeom>
          <a:solidFill>
            <a:srgbClr val="FFFFFF">
              <a:alpha val="49804"/>
            </a:srgbClr>
          </a:solidFill>
        </p:spPr>
        <p:txBody>
          <a:bodyPr wrap="none" rtlCol="0">
            <a:spAutoFit/>
          </a:bodyPr>
          <a:lstStyle/>
          <a:p>
            <a:r>
              <a:rPr lang="en-US" dirty="0">
                <a:solidFill>
                  <a:srgbClr val="C00000"/>
                </a:solidFill>
                <a:latin typeface="Arial" panose="020B0604020202020204" pitchFamily="34" charset="0"/>
                <a:cs typeface="Arial" panose="020B0604020202020204" pitchFamily="34" charset="0"/>
              </a:rPr>
              <a:t>Add Ligand</a:t>
            </a:r>
          </a:p>
        </p:txBody>
      </p:sp>
    </p:spTree>
    <p:extLst>
      <p:ext uri="{BB962C8B-B14F-4D97-AF65-F5344CB8AC3E}">
        <p14:creationId xmlns:p14="http://schemas.microsoft.com/office/powerpoint/2010/main" val="3642371921"/>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47BFC2C4-DCF0-1B4B-66DC-D00E77195CD1}"/>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0" y="99152"/>
            <a:ext cx="12192000" cy="6659697"/>
          </a:xfrm>
          <a:prstGeom prst="rect">
            <a:avLst/>
          </a:prstGeom>
        </p:spPr>
      </p:pic>
      <p:sp>
        <p:nvSpPr>
          <p:cNvPr id="7" name="Oval 6">
            <a:extLst>
              <a:ext uri="{FF2B5EF4-FFF2-40B4-BE49-F238E27FC236}">
                <a16:creationId xmlns:a16="http://schemas.microsoft.com/office/drawing/2014/main" id="{F5B6FD5B-0348-1B8D-5211-0D0BAC9D65BF}"/>
              </a:ext>
            </a:extLst>
          </p:cNvPr>
          <p:cNvSpPr>
            <a:spLocks noChangeAspect="1"/>
          </p:cNvSpPr>
          <p:nvPr/>
        </p:nvSpPr>
        <p:spPr>
          <a:xfrm>
            <a:off x="4047454" y="4464041"/>
            <a:ext cx="365760" cy="365760"/>
          </a:xfrm>
          <a:prstGeom prst="ellipse">
            <a:avLst/>
          </a:prstGeom>
          <a:no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Arial" panose="020B0604020202020204" pitchFamily="34" charset="0"/>
                <a:cs typeface="Arial" panose="020B0604020202020204" pitchFamily="34" charset="0"/>
              </a:rPr>
              <a:t>3</a:t>
            </a:r>
          </a:p>
        </p:txBody>
      </p:sp>
      <p:sp>
        <p:nvSpPr>
          <p:cNvPr id="8" name="Rounded Rectangle 7">
            <a:extLst>
              <a:ext uri="{FF2B5EF4-FFF2-40B4-BE49-F238E27FC236}">
                <a16:creationId xmlns:a16="http://schemas.microsoft.com/office/drawing/2014/main" id="{48797081-7988-84B3-ABC6-87B85F9C6968}"/>
              </a:ext>
            </a:extLst>
          </p:cNvPr>
          <p:cNvSpPr/>
          <p:nvPr/>
        </p:nvSpPr>
        <p:spPr>
          <a:xfrm>
            <a:off x="4047454" y="3527364"/>
            <a:ext cx="3663162" cy="854377"/>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9C12083-B8B2-EA05-FE2A-2450227B7A10}"/>
              </a:ext>
            </a:extLst>
          </p:cNvPr>
          <p:cNvSpPr txBox="1"/>
          <p:nvPr/>
        </p:nvSpPr>
        <p:spPr>
          <a:xfrm>
            <a:off x="4413214" y="4464041"/>
            <a:ext cx="4831972" cy="369332"/>
          </a:xfrm>
          <a:prstGeom prst="rect">
            <a:avLst/>
          </a:prstGeom>
          <a:solidFill>
            <a:srgbClr val="FFFFFF">
              <a:alpha val="49412"/>
            </a:srgbClr>
          </a:solidFill>
        </p:spPr>
        <p:txBody>
          <a:bodyPr wrap="square" rtlCol="0">
            <a:spAutoFit/>
          </a:bodyPr>
          <a:lstStyle/>
          <a:p>
            <a:r>
              <a:rPr lang="en-US" dirty="0">
                <a:solidFill>
                  <a:srgbClr val="C00000"/>
                </a:solidFill>
                <a:latin typeface="Arial" panose="020B0604020202020204" pitchFamily="34" charset="0"/>
                <a:cs typeface="Arial" panose="020B0604020202020204" pitchFamily="34" charset="0"/>
              </a:rPr>
              <a:t>Add glycans from </a:t>
            </a:r>
            <a:r>
              <a:rPr lang="en-US" dirty="0" err="1">
                <a:solidFill>
                  <a:srgbClr val="C00000"/>
                </a:solidFill>
                <a:latin typeface="Arial" panose="020B0604020202020204" pitchFamily="34" charset="0"/>
                <a:cs typeface="Arial" panose="020B0604020202020204" pitchFamily="34" charset="0"/>
              </a:rPr>
              <a:t>GlycoCT</a:t>
            </a:r>
            <a:r>
              <a:rPr lang="en-US" dirty="0">
                <a:solidFill>
                  <a:srgbClr val="C00000"/>
                </a:solidFill>
                <a:latin typeface="Arial" panose="020B0604020202020204" pitchFamily="34" charset="0"/>
                <a:cs typeface="Arial" panose="020B0604020202020204" pitchFamily="34" charset="0"/>
              </a:rPr>
              <a:t> or </a:t>
            </a:r>
            <a:r>
              <a:rPr lang="en-US" dirty="0" err="1">
                <a:solidFill>
                  <a:srgbClr val="C00000"/>
                </a:solidFill>
                <a:latin typeface="Arial" panose="020B0604020202020204" pitchFamily="34" charset="0"/>
                <a:cs typeface="Arial" panose="020B0604020202020204" pitchFamily="34" charset="0"/>
              </a:rPr>
              <a:t>SugarDrawer</a:t>
            </a:r>
            <a:endParaRPr lang="en-US" dirty="0">
              <a:solidFill>
                <a:srgbClr val="C00000"/>
              </a:solidFill>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03C0CA4C-3C7E-5C33-30C8-D87FC4AC7E6E}"/>
              </a:ext>
            </a:extLst>
          </p:cNvPr>
          <p:cNvSpPr>
            <a:spLocks noChangeAspect="1"/>
          </p:cNvSpPr>
          <p:nvPr/>
        </p:nvSpPr>
        <p:spPr>
          <a:xfrm>
            <a:off x="11228221" y="720090"/>
            <a:ext cx="365760" cy="365760"/>
          </a:xfrm>
          <a:prstGeom prst="ellipse">
            <a:avLst/>
          </a:prstGeom>
          <a:no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Arial" panose="020B0604020202020204" pitchFamily="34" charset="0"/>
                <a:cs typeface="Arial" panose="020B0604020202020204" pitchFamily="34" charset="0"/>
              </a:rPr>
              <a:t>5</a:t>
            </a:r>
            <a:endParaRPr lang="en-US" sz="2400" dirty="0">
              <a:solidFill>
                <a:srgbClr val="C00000"/>
              </a:solidFill>
              <a:latin typeface="Arial" panose="020B0604020202020204" pitchFamily="34" charset="0"/>
              <a:cs typeface="Arial" panose="020B0604020202020204" pitchFamily="34" charset="0"/>
            </a:endParaRPr>
          </a:p>
        </p:txBody>
      </p:sp>
      <p:sp>
        <p:nvSpPr>
          <p:cNvPr id="12" name="Rounded Rectangle 11">
            <a:extLst>
              <a:ext uri="{FF2B5EF4-FFF2-40B4-BE49-F238E27FC236}">
                <a16:creationId xmlns:a16="http://schemas.microsoft.com/office/drawing/2014/main" id="{2B03BA02-5256-CCB9-EBA6-E8BC6D193171}"/>
              </a:ext>
            </a:extLst>
          </p:cNvPr>
          <p:cNvSpPr/>
          <p:nvPr/>
        </p:nvSpPr>
        <p:spPr>
          <a:xfrm>
            <a:off x="10940716" y="245745"/>
            <a:ext cx="940770" cy="365760"/>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40B35A6-4110-B7B1-EE41-051237A2C236}"/>
              </a:ext>
            </a:extLst>
          </p:cNvPr>
          <p:cNvSpPr txBox="1"/>
          <p:nvPr/>
        </p:nvSpPr>
        <p:spPr>
          <a:xfrm>
            <a:off x="9804085" y="1113839"/>
            <a:ext cx="2249334" cy="369332"/>
          </a:xfrm>
          <a:prstGeom prst="rect">
            <a:avLst/>
          </a:prstGeom>
          <a:solidFill>
            <a:srgbClr val="FFFFFF">
              <a:alpha val="50196"/>
            </a:srgbClr>
          </a:solidFill>
        </p:spPr>
        <p:txBody>
          <a:bodyPr wrap="none" rtlCol="0">
            <a:spAutoFit/>
          </a:bodyPr>
          <a:lstStyle/>
          <a:p>
            <a:r>
              <a:rPr lang="en-US" dirty="0">
                <a:solidFill>
                  <a:srgbClr val="C00000"/>
                </a:solidFill>
                <a:latin typeface="Arial" panose="020B0604020202020204" pitchFamily="34" charset="0"/>
                <a:cs typeface="Arial" panose="020B0604020202020204" pitchFamily="34" charset="0"/>
              </a:rPr>
              <a:t>Download JSON file</a:t>
            </a:r>
          </a:p>
        </p:txBody>
      </p:sp>
      <p:sp>
        <p:nvSpPr>
          <p:cNvPr id="14" name="Rounded Rectangle 13">
            <a:extLst>
              <a:ext uri="{FF2B5EF4-FFF2-40B4-BE49-F238E27FC236}">
                <a16:creationId xmlns:a16="http://schemas.microsoft.com/office/drawing/2014/main" id="{D40D6F1F-37A0-5A03-A6C5-35805BA0589A}"/>
              </a:ext>
            </a:extLst>
          </p:cNvPr>
          <p:cNvSpPr/>
          <p:nvPr/>
        </p:nvSpPr>
        <p:spPr>
          <a:xfrm>
            <a:off x="9695810" y="245745"/>
            <a:ext cx="781231" cy="365760"/>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5878805-C2CA-7B40-1B95-48E60AE097AA}"/>
              </a:ext>
            </a:extLst>
          </p:cNvPr>
          <p:cNvSpPr txBox="1"/>
          <p:nvPr/>
        </p:nvSpPr>
        <p:spPr>
          <a:xfrm>
            <a:off x="5750903" y="484816"/>
            <a:ext cx="3634393" cy="369332"/>
          </a:xfrm>
          <a:prstGeom prst="rect">
            <a:avLst/>
          </a:prstGeom>
          <a:solidFill>
            <a:srgbClr val="FFFFFF">
              <a:alpha val="50196"/>
            </a:srgbClr>
          </a:solidFill>
        </p:spPr>
        <p:txBody>
          <a:bodyPr wrap="none" rtlCol="0">
            <a:spAutoFit/>
          </a:bodyPr>
          <a:lstStyle/>
          <a:p>
            <a:r>
              <a:rPr lang="en-US" dirty="0">
                <a:solidFill>
                  <a:srgbClr val="C00000"/>
                </a:solidFill>
                <a:latin typeface="Arial" panose="020B0604020202020204" pitchFamily="34" charset="0"/>
                <a:cs typeface="Arial" panose="020B0604020202020204" pitchFamily="34" charset="0"/>
              </a:rPr>
              <a:t>Import </a:t>
            </a:r>
            <a:r>
              <a:rPr lang="en-US" dirty="0" err="1">
                <a:solidFill>
                  <a:srgbClr val="C00000"/>
                </a:solidFill>
                <a:latin typeface="Arial" panose="020B0604020202020204" pitchFamily="34" charset="0"/>
                <a:cs typeface="Arial" panose="020B0604020202020204" pitchFamily="34" charset="0"/>
              </a:rPr>
              <a:t>GlyTouCan</a:t>
            </a:r>
            <a:r>
              <a:rPr lang="en-US" dirty="0">
                <a:solidFill>
                  <a:srgbClr val="C00000"/>
                </a:solidFill>
                <a:latin typeface="Arial" panose="020B0604020202020204" pitchFamily="34" charset="0"/>
                <a:cs typeface="Arial" panose="020B0604020202020204" pitchFamily="34" charset="0"/>
              </a:rPr>
              <a:t> and </a:t>
            </a:r>
            <a:r>
              <a:rPr lang="en-US" dirty="0" err="1">
                <a:solidFill>
                  <a:srgbClr val="C00000"/>
                </a:solidFill>
                <a:latin typeface="Arial" panose="020B0604020202020204" pitchFamily="34" charset="0"/>
                <a:cs typeface="Arial" panose="020B0604020202020204" pitchFamily="34" charset="0"/>
              </a:rPr>
              <a:t>GlyGen</a:t>
            </a:r>
            <a:r>
              <a:rPr lang="en-US" dirty="0">
                <a:solidFill>
                  <a:srgbClr val="C00000"/>
                </a:solidFill>
                <a:latin typeface="Arial" panose="020B0604020202020204" pitchFamily="34" charset="0"/>
                <a:cs typeface="Arial" panose="020B0604020202020204" pitchFamily="34" charset="0"/>
              </a:rPr>
              <a:t> ID</a:t>
            </a:r>
          </a:p>
        </p:txBody>
      </p:sp>
      <p:sp>
        <p:nvSpPr>
          <p:cNvPr id="16" name="Oval 15">
            <a:extLst>
              <a:ext uri="{FF2B5EF4-FFF2-40B4-BE49-F238E27FC236}">
                <a16:creationId xmlns:a16="http://schemas.microsoft.com/office/drawing/2014/main" id="{4E7940A0-9082-C22B-70BC-55AC122103C7}"/>
              </a:ext>
            </a:extLst>
          </p:cNvPr>
          <p:cNvSpPr>
            <a:spLocks noChangeAspect="1"/>
          </p:cNvSpPr>
          <p:nvPr/>
        </p:nvSpPr>
        <p:spPr>
          <a:xfrm>
            <a:off x="9245186" y="245745"/>
            <a:ext cx="365760" cy="365760"/>
          </a:xfrm>
          <a:prstGeom prst="ellipse">
            <a:avLst/>
          </a:prstGeom>
          <a:no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258485804"/>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2"/>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3"/>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4"/>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5"/>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C5D88-3A26-EDFD-60EB-5328F40255B6}"/>
            </a:ext>
          </a:extLst>
        </p:cNvPr>
        <p:cNvGrpSpPr/>
        <p:nvPr/>
      </p:nvGrpSpPr>
      <p:grpSpPr>
        <a:xfrm>
          <a:off x="0" y="0"/>
          <a:ext cx="0" cy="0"/>
          <a:chOff x="0" y="0"/>
          <a:chExt cx="0" cy="0"/>
        </a:xfrm>
      </p:grpSpPr>
      <p:pic>
        <p:nvPicPr>
          <p:cNvPr id="5" name="Picture 4" descr="A screenshot of a computer&#10;&#10;AI-generated content may be incorrect.">
            <a:extLst>
              <a:ext uri="{FF2B5EF4-FFF2-40B4-BE49-F238E27FC236}">
                <a16:creationId xmlns:a16="http://schemas.microsoft.com/office/drawing/2014/main" id="{7D137C69-2BB9-F66A-713B-93349DF9E5D7}"/>
              </a:ext>
            </a:extLst>
          </p:cNvPr>
          <p:cNvPicPr/>
          <p:nvPr/>
        </p:nvPicPr>
        <p:blipFill>
          <a:blip r:embed="rId3">
            <a:extLst>
              <a:ext uri="{28A0092B-C50C-407E-A947-70E740481C1C}">
                <a14:useLocalDpi xmlns:a14="http://schemas.microsoft.com/office/drawing/2010/main"/>
              </a:ext>
            </a:extLst>
          </a:blip>
          <a:srcRect/>
          <a:stretch>
            <a:fillRect/>
          </a:stretch>
        </p:blipFill>
        <p:spPr>
          <a:xfrm>
            <a:off x="385436" y="734079"/>
            <a:ext cx="3691068" cy="899575"/>
          </a:xfrm>
          <a:prstGeom prst="rect">
            <a:avLst/>
          </a:prstGeom>
        </p:spPr>
      </p:pic>
      <p:pic>
        <p:nvPicPr>
          <p:cNvPr id="37" name="Picture 36">
            <a:extLst>
              <a:ext uri="{FF2B5EF4-FFF2-40B4-BE49-F238E27FC236}">
                <a16:creationId xmlns:a16="http://schemas.microsoft.com/office/drawing/2014/main" id="{328EFFE1-606C-22DA-8821-C56474400ECC}"/>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a:xfrm>
            <a:off x="318368" y="1831726"/>
            <a:ext cx="3646660" cy="1336891"/>
          </a:xfrm>
          <a:prstGeom prst="rect">
            <a:avLst/>
          </a:prstGeom>
        </p:spPr>
      </p:pic>
      <p:pic>
        <p:nvPicPr>
          <p:cNvPr id="26" name="Picture 25">
            <a:extLst>
              <a:ext uri="{FF2B5EF4-FFF2-40B4-BE49-F238E27FC236}">
                <a16:creationId xmlns:a16="http://schemas.microsoft.com/office/drawing/2014/main" id="{3E43616F-CD00-B93E-FD09-ABF56B06A0E3}"/>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a:xfrm>
            <a:off x="318368" y="3195542"/>
            <a:ext cx="3646660" cy="513020"/>
          </a:xfrm>
          <a:prstGeom prst="rect">
            <a:avLst/>
          </a:prstGeom>
        </p:spPr>
      </p:pic>
      <p:pic>
        <p:nvPicPr>
          <p:cNvPr id="27" name="Picture 26">
            <a:extLst>
              <a:ext uri="{FF2B5EF4-FFF2-40B4-BE49-F238E27FC236}">
                <a16:creationId xmlns:a16="http://schemas.microsoft.com/office/drawing/2014/main" id="{A62642C6-31A2-E621-ADE9-E7B53037C6EF}"/>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a:xfrm>
            <a:off x="1220305" y="5312752"/>
            <a:ext cx="1852567" cy="510711"/>
          </a:xfrm>
          <a:prstGeom prst="rect">
            <a:avLst/>
          </a:prstGeom>
        </p:spPr>
      </p:pic>
      <p:pic>
        <p:nvPicPr>
          <p:cNvPr id="3" name="Picture 2">
            <a:extLst>
              <a:ext uri="{FF2B5EF4-FFF2-40B4-BE49-F238E27FC236}">
                <a16:creationId xmlns:a16="http://schemas.microsoft.com/office/drawing/2014/main" id="{8A44E397-39A5-9F7E-4B95-9539148AB95D}"/>
              </a:ext>
            </a:extLst>
          </p:cNvPr>
          <p:cNvPicPr>
            <a:picLocks noChangeAspect="1"/>
          </p:cNvPicPr>
          <p:nvPr/>
        </p:nvPicPr>
        <p:blipFill>
          <a:blip r:embed="rId7"/>
          <a:stretch>
            <a:fillRect/>
          </a:stretch>
        </p:blipFill>
        <p:spPr>
          <a:xfrm>
            <a:off x="3994845" y="440267"/>
            <a:ext cx="7772400" cy="5977466"/>
          </a:xfrm>
          <a:prstGeom prst="rect">
            <a:avLst/>
          </a:prstGeom>
        </p:spPr>
      </p:pic>
      <p:sp>
        <p:nvSpPr>
          <p:cNvPr id="4" name="Rounded Rectangle 3">
            <a:extLst>
              <a:ext uri="{FF2B5EF4-FFF2-40B4-BE49-F238E27FC236}">
                <a16:creationId xmlns:a16="http://schemas.microsoft.com/office/drawing/2014/main" id="{79ED06A0-F2B8-B2C8-2985-36FF38AF87BB}"/>
              </a:ext>
            </a:extLst>
          </p:cNvPr>
          <p:cNvSpPr/>
          <p:nvPr/>
        </p:nvSpPr>
        <p:spPr>
          <a:xfrm>
            <a:off x="644925" y="3325844"/>
            <a:ext cx="225400" cy="207531"/>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CE76908-BC8D-2FCD-8F28-54E36C55ED88}"/>
              </a:ext>
            </a:extLst>
          </p:cNvPr>
          <p:cNvSpPr>
            <a:spLocks noChangeAspect="1"/>
          </p:cNvSpPr>
          <p:nvPr/>
        </p:nvSpPr>
        <p:spPr>
          <a:xfrm>
            <a:off x="454572" y="348943"/>
            <a:ext cx="813816" cy="366646"/>
          </a:xfrm>
          <a:prstGeom prst="ellipse">
            <a:avLst/>
          </a:prstGeom>
          <a:solidFill>
            <a:srgbClr val="FFFFFF">
              <a:alpha val="50196"/>
            </a:srgbClr>
          </a:solid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C00000"/>
                </a:solidFill>
                <a:latin typeface="Arial" panose="020B0604020202020204" pitchFamily="34" charset="0"/>
                <a:cs typeface="Arial" panose="020B0604020202020204" pitchFamily="34" charset="0"/>
              </a:rPr>
              <a:t>3.1</a:t>
            </a:r>
          </a:p>
        </p:txBody>
      </p:sp>
      <p:sp>
        <p:nvSpPr>
          <p:cNvPr id="8" name="Arc 7">
            <a:extLst>
              <a:ext uri="{FF2B5EF4-FFF2-40B4-BE49-F238E27FC236}">
                <a16:creationId xmlns:a16="http://schemas.microsoft.com/office/drawing/2014/main" id="{F0A42889-1CA5-1FA1-2E46-1518D8873DBE}"/>
              </a:ext>
            </a:extLst>
          </p:cNvPr>
          <p:cNvSpPr/>
          <p:nvPr/>
        </p:nvSpPr>
        <p:spPr>
          <a:xfrm flipH="1">
            <a:off x="1527937" y="714703"/>
            <a:ext cx="10790183" cy="275455"/>
          </a:xfrm>
          <a:prstGeom prst="arc">
            <a:avLst>
              <a:gd name="adj1" fmla="val 16200000"/>
              <a:gd name="adj2" fmla="val 21576519"/>
            </a:avLst>
          </a:prstGeom>
          <a:ln>
            <a:solidFill>
              <a:srgbClr val="C00000"/>
            </a:solidFill>
            <a:head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ADD1E8B5-F1C4-70CD-A81A-2D3524E8E61C}"/>
              </a:ext>
            </a:extLst>
          </p:cNvPr>
          <p:cNvSpPr txBox="1"/>
          <p:nvPr/>
        </p:nvSpPr>
        <p:spPr>
          <a:xfrm>
            <a:off x="1266422" y="324295"/>
            <a:ext cx="3951991" cy="369332"/>
          </a:xfrm>
          <a:prstGeom prst="rect">
            <a:avLst/>
          </a:prstGeom>
          <a:solidFill>
            <a:srgbClr val="FFFFFF">
              <a:alpha val="49412"/>
            </a:srgbClr>
          </a:solidFill>
        </p:spPr>
        <p:txBody>
          <a:bodyPr wrap="square" rtlCol="0">
            <a:spAutoFit/>
          </a:bodyPr>
          <a:lstStyle/>
          <a:p>
            <a:r>
              <a:rPr lang="en-US" dirty="0">
                <a:solidFill>
                  <a:srgbClr val="C00000"/>
                </a:solidFill>
                <a:latin typeface="Arial" panose="020B0604020202020204" pitchFamily="34" charset="0"/>
                <a:cs typeface="Arial" panose="020B0604020202020204" pitchFamily="34" charset="0"/>
              </a:rPr>
              <a:t>Click pencil to pop up </a:t>
            </a:r>
            <a:r>
              <a:rPr lang="en-US" dirty="0" err="1">
                <a:solidFill>
                  <a:srgbClr val="C00000"/>
                </a:solidFill>
                <a:latin typeface="Arial" panose="020B0604020202020204" pitchFamily="34" charset="0"/>
                <a:cs typeface="Arial" panose="020B0604020202020204" pitchFamily="34" charset="0"/>
              </a:rPr>
              <a:t>SugarDrawer</a:t>
            </a:r>
            <a:endParaRPr lang="en-US" dirty="0">
              <a:solidFill>
                <a:srgbClr val="C00000"/>
              </a:solidFill>
              <a:latin typeface="Arial" panose="020B0604020202020204" pitchFamily="34" charset="0"/>
              <a:cs typeface="Arial" panose="020B0604020202020204" pitchFamily="34" charset="0"/>
            </a:endParaRPr>
          </a:p>
        </p:txBody>
      </p:sp>
      <p:sp>
        <p:nvSpPr>
          <p:cNvPr id="10" name="Rounded Rectangle 9">
            <a:extLst>
              <a:ext uri="{FF2B5EF4-FFF2-40B4-BE49-F238E27FC236}">
                <a16:creationId xmlns:a16="http://schemas.microsoft.com/office/drawing/2014/main" id="{80A37C58-4220-4582-EDFE-2415AEDDE507}"/>
              </a:ext>
            </a:extLst>
          </p:cNvPr>
          <p:cNvSpPr/>
          <p:nvPr/>
        </p:nvSpPr>
        <p:spPr>
          <a:xfrm>
            <a:off x="5238523" y="1256918"/>
            <a:ext cx="1042570" cy="351163"/>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6D2561C4-23D5-C6EF-D8CB-6AF3D556B78D}"/>
              </a:ext>
            </a:extLst>
          </p:cNvPr>
          <p:cNvSpPr>
            <a:spLocks/>
          </p:cNvSpPr>
          <p:nvPr/>
        </p:nvSpPr>
        <p:spPr>
          <a:xfrm>
            <a:off x="5176594" y="830619"/>
            <a:ext cx="813816" cy="365760"/>
          </a:xfrm>
          <a:prstGeom prst="ellipse">
            <a:avLst/>
          </a:prstGeom>
          <a:solidFill>
            <a:srgbClr val="FFFFFF">
              <a:alpha val="50196"/>
            </a:srgbClr>
          </a:solid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C00000"/>
                </a:solidFill>
                <a:latin typeface="Arial" panose="020B0604020202020204" pitchFamily="34" charset="0"/>
                <a:cs typeface="Arial" panose="020B0604020202020204" pitchFamily="34" charset="0"/>
              </a:rPr>
              <a:t>3.2</a:t>
            </a:r>
          </a:p>
        </p:txBody>
      </p:sp>
      <p:sp>
        <p:nvSpPr>
          <p:cNvPr id="12" name="TextBox 11">
            <a:extLst>
              <a:ext uri="{FF2B5EF4-FFF2-40B4-BE49-F238E27FC236}">
                <a16:creationId xmlns:a16="http://schemas.microsoft.com/office/drawing/2014/main" id="{3968F196-4CE8-6BC2-86CA-12F2946BF6D2}"/>
              </a:ext>
            </a:extLst>
          </p:cNvPr>
          <p:cNvSpPr txBox="1"/>
          <p:nvPr/>
        </p:nvSpPr>
        <p:spPr>
          <a:xfrm>
            <a:off x="6018951" y="818391"/>
            <a:ext cx="3108757" cy="369332"/>
          </a:xfrm>
          <a:prstGeom prst="rect">
            <a:avLst/>
          </a:prstGeom>
          <a:solidFill>
            <a:srgbClr val="FFFFFF">
              <a:alpha val="49412"/>
            </a:srgbClr>
          </a:solidFill>
        </p:spPr>
        <p:txBody>
          <a:bodyPr wrap="square" rtlCol="0">
            <a:spAutoFit/>
          </a:bodyPr>
          <a:lstStyle/>
          <a:p>
            <a:r>
              <a:rPr lang="en-US" dirty="0">
                <a:solidFill>
                  <a:srgbClr val="C00000"/>
                </a:solidFill>
                <a:latin typeface="Arial" panose="020B0604020202020204" pitchFamily="34" charset="0"/>
                <a:cs typeface="Arial" panose="020B0604020202020204" pitchFamily="34" charset="0"/>
              </a:rPr>
              <a:t>Start drawing with templates</a:t>
            </a:r>
          </a:p>
        </p:txBody>
      </p:sp>
      <p:sp>
        <p:nvSpPr>
          <p:cNvPr id="15" name="Rounded Rectangle 14">
            <a:extLst>
              <a:ext uri="{FF2B5EF4-FFF2-40B4-BE49-F238E27FC236}">
                <a16:creationId xmlns:a16="http://schemas.microsoft.com/office/drawing/2014/main" id="{D92861E2-2682-8410-BD1D-105209B96B6E}"/>
              </a:ext>
            </a:extLst>
          </p:cNvPr>
          <p:cNvSpPr/>
          <p:nvPr/>
        </p:nvSpPr>
        <p:spPr>
          <a:xfrm>
            <a:off x="6302447" y="1256918"/>
            <a:ext cx="1335868" cy="351163"/>
          </a:xfrm>
          <a:prstGeom prst="roundRect">
            <a:avLst/>
          </a:prstGeom>
          <a:noFill/>
          <a:ln w="38100">
            <a:solidFill>
              <a:schemeClr val="accent6"/>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009019D3-E9DF-0976-5546-DBC1BE892E3F}"/>
              </a:ext>
            </a:extLst>
          </p:cNvPr>
          <p:cNvSpPr/>
          <p:nvPr/>
        </p:nvSpPr>
        <p:spPr>
          <a:xfrm>
            <a:off x="4801449" y="1647982"/>
            <a:ext cx="4211341" cy="351163"/>
          </a:xfrm>
          <a:prstGeom prst="roundRect">
            <a:avLst/>
          </a:prstGeom>
          <a:noFill/>
          <a:ln w="38100">
            <a:solidFill>
              <a:schemeClr val="accent6"/>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2F4D949-3D28-FD22-9C5C-84F73D380165}"/>
              </a:ext>
            </a:extLst>
          </p:cNvPr>
          <p:cNvSpPr>
            <a:spLocks/>
          </p:cNvSpPr>
          <p:nvPr/>
        </p:nvSpPr>
        <p:spPr>
          <a:xfrm>
            <a:off x="4802783" y="2055207"/>
            <a:ext cx="813816" cy="365760"/>
          </a:xfrm>
          <a:prstGeom prst="ellipse">
            <a:avLst/>
          </a:prstGeom>
          <a:solidFill>
            <a:srgbClr val="FFFFFF">
              <a:alpha val="50196"/>
            </a:srgbClr>
          </a:solidFill>
          <a:ln w="38100">
            <a:solidFill>
              <a:schemeClr val="accent6"/>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accent6"/>
                </a:solidFill>
                <a:latin typeface="Arial" panose="020B0604020202020204" pitchFamily="34" charset="0"/>
                <a:cs typeface="Arial" panose="020B0604020202020204" pitchFamily="34" charset="0"/>
              </a:rPr>
              <a:t>3.3</a:t>
            </a:r>
          </a:p>
        </p:txBody>
      </p:sp>
      <p:sp>
        <p:nvSpPr>
          <p:cNvPr id="18" name="TextBox 17">
            <a:extLst>
              <a:ext uri="{FF2B5EF4-FFF2-40B4-BE49-F238E27FC236}">
                <a16:creationId xmlns:a16="http://schemas.microsoft.com/office/drawing/2014/main" id="{3038D517-A147-3EF0-52DC-F0C74AA04503}"/>
              </a:ext>
            </a:extLst>
          </p:cNvPr>
          <p:cNvSpPr txBox="1"/>
          <p:nvPr/>
        </p:nvSpPr>
        <p:spPr>
          <a:xfrm>
            <a:off x="5648017" y="2053421"/>
            <a:ext cx="3108757" cy="369332"/>
          </a:xfrm>
          <a:prstGeom prst="rect">
            <a:avLst/>
          </a:prstGeom>
          <a:solidFill>
            <a:srgbClr val="FFFFFF">
              <a:alpha val="49412"/>
            </a:srgbClr>
          </a:solidFill>
        </p:spPr>
        <p:txBody>
          <a:bodyPr wrap="square" rtlCol="0">
            <a:spAutoFit/>
          </a:bodyPr>
          <a:lstStyle/>
          <a:p>
            <a:r>
              <a:rPr lang="en-US" dirty="0">
                <a:solidFill>
                  <a:schemeClr val="accent6"/>
                </a:solidFill>
                <a:latin typeface="Arial" panose="020B0604020202020204" pitchFamily="34" charset="0"/>
                <a:cs typeface="Arial" panose="020B0604020202020204" pitchFamily="34" charset="0"/>
              </a:rPr>
              <a:t>Add monosaccharides</a:t>
            </a:r>
          </a:p>
        </p:txBody>
      </p:sp>
      <p:sp>
        <p:nvSpPr>
          <p:cNvPr id="19" name="Rounded Rectangle 18">
            <a:extLst>
              <a:ext uri="{FF2B5EF4-FFF2-40B4-BE49-F238E27FC236}">
                <a16:creationId xmlns:a16="http://schemas.microsoft.com/office/drawing/2014/main" id="{ED5425C7-997D-D213-2652-099046EA8C5C}"/>
              </a:ext>
            </a:extLst>
          </p:cNvPr>
          <p:cNvSpPr/>
          <p:nvPr/>
        </p:nvSpPr>
        <p:spPr>
          <a:xfrm>
            <a:off x="7652276" y="1256918"/>
            <a:ext cx="1118770" cy="351163"/>
          </a:xfrm>
          <a:prstGeom prst="roundRect">
            <a:avLst/>
          </a:prstGeom>
          <a:noFill/>
          <a:ln w="38100">
            <a:solidFill>
              <a:schemeClr val="tx1"/>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FA7C7F0B-4653-6BEE-0E43-1BCC8A201FEF}"/>
              </a:ext>
            </a:extLst>
          </p:cNvPr>
          <p:cNvSpPr/>
          <p:nvPr/>
        </p:nvSpPr>
        <p:spPr>
          <a:xfrm>
            <a:off x="9035993" y="1647982"/>
            <a:ext cx="1999282" cy="351163"/>
          </a:xfrm>
          <a:prstGeom prst="roundRect">
            <a:avLst/>
          </a:prstGeom>
          <a:noFill/>
          <a:ln w="38100">
            <a:solidFill>
              <a:schemeClr val="tx1"/>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8ED8D25-5672-5A50-5F6E-17041DB661BC}"/>
              </a:ext>
            </a:extLst>
          </p:cNvPr>
          <p:cNvSpPr>
            <a:spLocks/>
          </p:cNvSpPr>
          <p:nvPr/>
        </p:nvSpPr>
        <p:spPr>
          <a:xfrm>
            <a:off x="8882514" y="1228224"/>
            <a:ext cx="813816" cy="365760"/>
          </a:xfrm>
          <a:prstGeom prst="ellipse">
            <a:avLst/>
          </a:prstGeom>
          <a:solidFill>
            <a:srgbClr val="FFFFFF">
              <a:alpha val="50196"/>
            </a:srgbClr>
          </a:solidFill>
          <a:ln w="38100">
            <a:solidFill>
              <a:schemeClr val="tx1"/>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latin typeface="Arial" panose="020B0604020202020204" pitchFamily="34" charset="0"/>
                <a:cs typeface="Arial" panose="020B0604020202020204" pitchFamily="34" charset="0"/>
              </a:rPr>
              <a:t>3.4</a:t>
            </a:r>
          </a:p>
        </p:txBody>
      </p:sp>
      <p:sp>
        <p:nvSpPr>
          <p:cNvPr id="22" name="TextBox 21">
            <a:extLst>
              <a:ext uri="{FF2B5EF4-FFF2-40B4-BE49-F238E27FC236}">
                <a16:creationId xmlns:a16="http://schemas.microsoft.com/office/drawing/2014/main" id="{DD584917-C8E4-B642-C6F5-B89D19CA8AFD}"/>
              </a:ext>
            </a:extLst>
          </p:cNvPr>
          <p:cNvSpPr txBox="1"/>
          <p:nvPr/>
        </p:nvSpPr>
        <p:spPr>
          <a:xfrm>
            <a:off x="9696330" y="1224652"/>
            <a:ext cx="1999282" cy="369332"/>
          </a:xfrm>
          <a:prstGeom prst="rect">
            <a:avLst/>
          </a:prstGeom>
          <a:solidFill>
            <a:srgbClr val="FFFFFF">
              <a:alpha val="49412"/>
            </a:srgbClr>
          </a:solidFill>
        </p:spPr>
        <p:txBody>
          <a:bodyPr wrap="square" rtlCol="0">
            <a:spAutoFit/>
          </a:bodyPr>
          <a:lstStyle/>
          <a:p>
            <a:r>
              <a:rPr lang="en-US" dirty="0">
                <a:latin typeface="Arial" panose="020B0604020202020204" pitchFamily="34" charset="0"/>
                <a:cs typeface="Arial" panose="020B0604020202020204" pitchFamily="34" charset="0"/>
              </a:rPr>
              <a:t>Add substituents</a:t>
            </a:r>
          </a:p>
        </p:txBody>
      </p:sp>
      <p:sp>
        <p:nvSpPr>
          <p:cNvPr id="23" name="Rounded Rectangle 22">
            <a:extLst>
              <a:ext uri="{FF2B5EF4-FFF2-40B4-BE49-F238E27FC236}">
                <a16:creationId xmlns:a16="http://schemas.microsoft.com/office/drawing/2014/main" id="{BA1CD396-EDC6-BA4B-112D-06E9285999CD}"/>
              </a:ext>
            </a:extLst>
          </p:cNvPr>
          <p:cNvSpPr/>
          <p:nvPr/>
        </p:nvSpPr>
        <p:spPr>
          <a:xfrm>
            <a:off x="8449807" y="5981317"/>
            <a:ext cx="1246523" cy="400231"/>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48BB938E-6C14-7C0E-ACD2-9D76708CA49E}"/>
              </a:ext>
            </a:extLst>
          </p:cNvPr>
          <p:cNvSpPr>
            <a:spLocks/>
          </p:cNvSpPr>
          <p:nvPr/>
        </p:nvSpPr>
        <p:spPr>
          <a:xfrm>
            <a:off x="8449807" y="5457704"/>
            <a:ext cx="813816" cy="365760"/>
          </a:xfrm>
          <a:prstGeom prst="ellipse">
            <a:avLst/>
          </a:prstGeom>
          <a:solidFill>
            <a:srgbClr val="FFFFFF">
              <a:alpha val="50196"/>
            </a:srgbClr>
          </a:solid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C00000"/>
                </a:solidFill>
                <a:latin typeface="Arial" panose="020B0604020202020204" pitchFamily="34" charset="0"/>
                <a:cs typeface="Arial" panose="020B0604020202020204" pitchFamily="34" charset="0"/>
              </a:rPr>
              <a:t>3.5</a:t>
            </a:r>
          </a:p>
        </p:txBody>
      </p:sp>
      <p:sp>
        <p:nvSpPr>
          <p:cNvPr id="25" name="TextBox 24">
            <a:extLst>
              <a:ext uri="{FF2B5EF4-FFF2-40B4-BE49-F238E27FC236}">
                <a16:creationId xmlns:a16="http://schemas.microsoft.com/office/drawing/2014/main" id="{087C1B85-F050-62C0-FEDC-C77215EC429A}"/>
              </a:ext>
            </a:extLst>
          </p:cNvPr>
          <p:cNvSpPr txBox="1"/>
          <p:nvPr/>
        </p:nvSpPr>
        <p:spPr>
          <a:xfrm>
            <a:off x="9289422" y="5434458"/>
            <a:ext cx="1745325" cy="369332"/>
          </a:xfrm>
          <a:prstGeom prst="rect">
            <a:avLst/>
          </a:prstGeom>
          <a:solidFill>
            <a:srgbClr val="FFFFFF">
              <a:alpha val="49412"/>
            </a:srgbClr>
          </a:solidFill>
        </p:spPr>
        <p:txBody>
          <a:bodyPr wrap="square" rtlCol="0">
            <a:spAutoFit/>
          </a:bodyPr>
          <a:lstStyle/>
          <a:p>
            <a:r>
              <a:rPr lang="en-US" dirty="0">
                <a:solidFill>
                  <a:srgbClr val="C00000"/>
                </a:solidFill>
                <a:latin typeface="Arial" panose="020B0604020202020204" pitchFamily="34" charset="0"/>
                <a:cs typeface="Arial" panose="020B0604020202020204" pitchFamily="34" charset="0"/>
              </a:rPr>
              <a:t>Finish drawing</a:t>
            </a:r>
          </a:p>
        </p:txBody>
      </p:sp>
      <p:sp>
        <p:nvSpPr>
          <p:cNvPr id="28" name="Oval 27">
            <a:extLst>
              <a:ext uri="{FF2B5EF4-FFF2-40B4-BE49-F238E27FC236}">
                <a16:creationId xmlns:a16="http://schemas.microsoft.com/office/drawing/2014/main" id="{2554CC9D-0CF7-7865-08F9-F8FA02CEA37C}"/>
              </a:ext>
            </a:extLst>
          </p:cNvPr>
          <p:cNvSpPr>
            <a:spLocks/>
          </p:cNvSpPr>
          <p:nvPr/>
        </p:nvSpPr>
        <p:spPr>
          <a:xfrm>
            <a:off x="172913" y="2878053"/>
            <a:ext cx="1143000" cy="365760"/>
          </a:xfrm>
          <a:prstGeom prst="ellipse">
            <a:avLst/>
          </a:prstGeom>
          <a:solidFill>
            <a:srgbClr val="FFFFFF">
              <a:alpha val="50196"/>
            </a:srgbClr>
          </a:solid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C00000"/>
                </a:solidFill>
                <a:latin typeface="Arial" panose="020B0604020202020204" pitchFamily="34" charset="0"/>
                <a:cs typeface="Arial" panose="020B0604020202020204" pitchFamily="34" charset="0"/>
              </a:rPr>
              <a:t>3.3.1</a:t>
            </a:r>
          </a:p>
        </p:txBody>
      </p:sp>
      <p:sp>
        <p:nvSpPr>
          <p:cNvPr id="29" name="TextBox 28">
            <a:extLst>
              <a:ext uri="{FF2B5EF4-FFF2-40B4-BE49-F238E27FC236}">
                <a16:creationId xmlns:a16="http://schemas.microsoft.com/office/drawing/2014/main" id="{B0EB0DBD-3C33-B3B0-D0C5-A9222C5A41D1}"/>
              </a:ext>
            </a:extLst>
          </p:cNvPr>
          <p:cNvSpPr txBox="1"/>
          <p:nvPr/>
        </p:nvSpPr>
        <p:spPr>
          <a:xfrm>
            <a:off x="1405641" y="2880778"/>
            <a:ext cx="3108757" cy="369332"/>
          </a:xfrm>
          <a:prstGeom prst="rect">
            <a:avLst/>
          </a:prstGeom>
          <a:solidFill>
            <a:srgbClr val="FFFFFF">
              <a:alpha val="49412"/>
            </a:srgbClr>
          </a:solidFill>
        </p:spPr>
        <p:txBody>
          <a:bodyPr wrap="square" rtlCol="0">
            <a:spAutoFit/>
          </a:bodyPr>
          <a:lstStyle/>
          <a:p>
            <a:r>
              <a:rPr lang="en-US" dirty="0">
                <a:solidFill>
                  <a:srgbClr val="C00000"/>
                </a:solidFill>
                <a:latin typeface="Arial" panose="020B0604020202020204" pitchFamily="34" charset="0"/>
                <a:cs typeface="Arial" panose="020B0604020202020204" pitchFamily="34" charset="0"/>
              </a:rPr>
              <a:t>Select linkage and anomer</a:t>
            </a:r>
          </a:p>
        </p:txBody>
      </p:sp>
      <p:sp>
        <p:nvSpPr>
          <p:cNvPr id="30" name="Arc 29">
            <a:extLst>
              <a:ext uri="{FF2B5EF4-FFF2-40B4-BE49-F238E27FC236}">
                <a16:creationId xmlns:a16="http://schemas.microsoft.com/office/drawing/2014/main" id="{6B6892F4-838B-1BE6-7652-7CF1DBD62E7B}"/>
              </a:ext>
            </a:extLst>
          </p:cNvPr>
          <p:cNvSpPr/>
          <p:nvPr/>
        </p:nvSpPr>
        <p:spPr>
          <a:xfrm flipV="1">
            <a:off x="-419963" y="1797459"/>
            <a:ext cx="5468973" cy="1583165"/>
          </a:xfrm>
          <a:prstGeom prst="arc">
            <a:avLst>
              <a:gd name="adj1" fmla="val 16200000"/>
              <a:gd name="adj2" fmla="val 21411900"/>
            </a:avLst>
          </a:prstGeom>
          <a:ln>
            <a:solidFill>
              <a:srgbClr val="C00000"/>
            </a:solidFill>
            <a:head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Rounded Rectangle 30">
            <a:extLst>
              <a:ext uri="{FF2B5EF4-FFF2-40B4-BE49-F238E27FC236}">
                <a16:creationId xmlns:a16="http://schemas.microsoft.com/office/drawing/2014/main" id="{FA3AD4B2-9913-1401-6A82-17E4296D17F1}"/>
              </a:ext>
            </a:extLst>
          </p:cNvPr>
          <p:cNvSpPr/>
          <p:nvPr/>
        </p:nvSpPr>
        <p:spPr>
          <a:xfrm>
            <a:off x="1309067" y="5433777"/>
            <a:ext cx="260259" cy="268663"/>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1CE330A-85FD-FD60-1E9C-2B267ADA785E}"/>
              </a:ext>
            </a:extLst>
          </p:cNvPr>
          <p:cNvSpPr>
            <a:spLocks/>
          </p:cNvSpPr>
          <p:nvPr/>
        </p:nvSpPr>
        <p:spPr>
          <a:xfrm>
            <a:off x="849054" y="5884261"/>
            <a:ext cx="1143000" cy="365760"/>
          </a:xfrm>
          <a:prstGeom prst="ellipse">
            <a:avLst/>
          </a:prstGeom>
          <a:solidFill>
            <a:srgbClr val="FFFFFF">
              <a:alpha val="50196"/>
            </a:srgbClr>
          </a:solid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C00000"/>
                </a:solidFill>
                <a:latin typeface="Arial" panose="020B0604020202020204" pitchFamily="34" charset="0"/>
                <a:cs typeface="Arial" panose="020B0604020202020204" pitchFamily="34" charset="0"/>
              </a:rPr>
              <a:t>3.3.2</a:t>
            </a:r>
          </a:p>
        </p:txBody>
      </p:sp>
      <p:sp>
        <p:nvSpPr>
          <p:cNvPr id="33" name="TextBox 32">
            <a:extLst>
              <a:ext uri="{FF2B5EF4-FFF2-40B4-BE49-F238E27FC236}">
                <a16:creationId xmlns:a16="http://schemas.microsoft.com/office/drawing/2014/main" id="{EE928B49-6B4C-1A86-5B69-A9CABAD6C2F3}"/>
              </a:ext>
            </a:extLst>
          </p:cNvPr>
          <p:cNvSpPr txBox="1"/>
          <p:nvPr/>
        </p:nvSpPr>
        <p:spPr>
          <a:xfrm>
            <a:off x="757477" y="6231704"/>
            <a:ext cx="3305808" cy="369332"/>
          </a:xfrm>
          <a:prstGeom prst="rect">
            <a:avLst/>
          </a:prstGeom>
          <a:solidFill>
            <a:srgbClr val="FFFFFF">
              <a:alpha val="49412"/>
            </a:srgbClr>
          </a:solidFill>
        </p:spPr>
        <p:txBody>
          <a:bodyPr wrap="square" rtlCol="0">
            <a:spAutoFit/>
          </a:bodyPr>
          <a:lstStyle/>
          <a:p>
            <a:r>
              <a:rPr lang="en-US" dirty="0">
                <a:solidFill>
                  <a:srgbClr val="C00000"/>
                </a:solidFill>
                <a:latin typeface="Arial" panose="020B0604020202020204" pitchFamily="34" charset="0"/>
                <a:cs typeface="Arial" panose="020B0604020202020204" pitchFamily="34" charset="0"/>
              </a:rPr>
              <a:t>Right click for isomer and ring</a:t>
            </a:r>
          </a:p>
        </p:txBody>
      </p:sp>
      <p:sp>
        <p:nvSpPr>
          <p:cNvPr id="34" name="Arc 33">
            <a:extLst>
              <a:ext uri="{FF2B5EF4-FFF2-40B4-BE49-F238E27FC236}">
                <a16:creationId xmlns:a16="http://schemas.microsoft.com/office/drawing/2014/main" id="{6EBAE6CF-7744-7EDA-B97D-694210203B95}"/>
              </a:ext>
            </a:extLst>
          </p:cNvPr>
          <p:cNvSpPr/>
          <p:nvPr/>
        </p:nvSpPr>
        <p:spPr>
          <a:xfrm rot="5400000" flipH="1" flipV="1">
            <a:off x="-13138" y="3570309"/>
            <a:ext cx="2372985" cy="1599803"/>
          </a:xfrm>
          <a:prstGeom prst="arc">
            <a:avLst>
              <a:gd name="adj1" fmla="val 10777955"/>
              <a:gd name="adj2" fmla="val 19131959"/>
            </a:avLst>
          </a:prstGeom>
          <a:ln>
            <a:solidFill>
              <a:srgbClr val="C00000"/>
            </a:solidFill>
            <a:head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Rounded Rectangle 35">
            <a:extLst>
              <a:ext uri="{FF2B5EF4-FFF2-40B4-BE49-F238E27FC236}">
                <a16:creationId xmlns:a16="http://schemas.microsoft.com/office/drawing/2014/main" id="{D201895A-E8FB-B9C2-74AF-5C6D06D11D1F}"/>
              </a:ext>
            </a:extLst>
          </p:cNvPr>
          <p:cNvSpPr/>
          <p:nvPr/>
        </p:nvSpPr>
        <p:spPr>
          <a:xfrm>
            <a:off x="1378743" y="768176"/>
            <a:ext cx="225400" cy="207531"/>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E1B3BF2D-D4BC-D5D9-85BB-A2B5627347DF}"/>
              </a:ext>
            </a:extLst>
          </p:cNvPr>
          <p:cNvPicPr>
            <a:picLocks noChangeAspect="1"/>
          </p:cNvPicPr>
          <p:nvPr/>
        </p:nvPicPr>
        <p:blipFill>
          <a:blip r:embed="rId8">
            <a:extLst>
              <a:ext uri="{28A0092B-C50C-407E-A947-70E740481C1C}">
                <a14:useLocalDpi xmlns:a14="http://schemas.microsoft.com/office/drawing/2010/main"/>
              </a:ext>
            </a:extLst>
          </a:blip>
          <a:srcRect/>
          <a:stretch>
            <a:fillRect/>
          </a:stretch>
        </p:blipFill>
        <p:spPr>
          <a:xfrm>
            <a:off x="1220305" y="3946628"/>
            <a:ext cx="1852567" cy="1366125"/>
          </a:xfrm>
          <a:prstGeom prst="rect">
            <a:avLst/>
          </a:prstGeom>
        </p:spPr>
      </p:pic>
    </p:spTree>
    <p:extLst>
      <p:ext uri="{BB962C8B-B14F-4D97-AF65-F5344CB8AC3E}">
        <p14:creationId xmlns:p14="http://schemas.microsoft.com/office/powerpoint/2010/main" val="2536221797"/>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0" grpId="0" animBg="1"/>
      <p:bldP spid="11" grpId="0" animBg="1"/>
      <p:bldP spid="12"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8" grpId="0" animBg="1"/>
      <p:bldP spid="29" grpId="0" animBg="1"/>
      <p:bldP spid="30" grpId="0" animBg="1"/>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D1950-6A6A-65F1-9802-D0AF8621235E}"/>
              </a:ext>
            </a:extLst>
          </p:cNvPr>
          <p:cNvSpPr>
            <a:spLocks noGrp="1"/>
          </p:cNvSpPr>
          <p:nvPr>
            <p:ph type="title"/>
          </p:nvPr>
        </p:nvSpPr>
        <p:spPr/>
        <p:txBody>
          <a:bodyPr>
            <a:normAutofit/>
          </a:bodyPr>
          <a:lstStyle/>
          <a:p>
            <a:r>
              <a:rPr lang="en-US" sz="4800" dirty="0"/>
              <a:t>Example of building B3GNT2 homodimer-Mn</a:t>
            </a:r>
            <a:r>
              <a:rPr lang="en-US" sz="4800" baseline="30000" dirty="0"/>
              <a:t>2+</a:t>
            </a:r>
            <a:r>
              <a:rPr lang="en-US" sz="4800" dirty="0"/>
              <a:t>-UDP-</a:t>
            </a:r>
            <a:r>
              <a:rPr lang="en-US" sz="4800" dirty="0" err="1"/>
              <a:t>GlcNAc</a:t>
            </a:r>
            <a:r>
              <a:rPr lang="en-US" sz="4800" dirty="0"/>
              <a:t>-</a:t>
            </a:r>
            <a:r>
              <a:rPr lang="en-US" sz="4800" dirty="0" err="1"/>
              <a:t>LNnT</a:t>
            </a:r>
            <a:r>
              <a:rPr lang="en-US" sz="4800"/>
              <a:t> complex</a:t>
            </a:r>
            <a:endParaRPr lang="en-US" sz="4800" dirty="0"/>
          </a:p>
        </p:txBody>
      </p:sp>
      <p:sp>
        <p:nvSpPr>
          <p:cNvPr id="3" name="Text Placeholder 2">
            <a:extLst>
              <a:ext uri="{FF2B5EF4-FFF2-40B4-BE49-F238E27FC236}">
                <a16:creationId xmlns:a16="http://schemas.microsoft.com/office/drawing/2014/main" id="{7921AFF4-C35A-DA63-FE1A-2B70D424AE5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2467298"/>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screenshot of a computer&#10;&#10;AI-generated content may be incorrect.">
            <a:extLst>
              <a:ext uri="{FF2B5EF4-FFF2-40B4-BE49-F238E27FC236}">
                <a16:creationId xmlns:a16="http://schemas.microsoft.com/office/drawing/2014/main" id="{735F11A4-15EB-C28A-4B90-BB9A37B8E37A}"/>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0" y="114046"/>
            <a:ext cx="12192000" cy="6629909"/>
          </a:xfrm>
          <a:prstGeom prst="rect">
            <a:avLst/>
          </a:prstGeom>
        </p:spPr>
      </p:pic>
      <p:sp>
        <p:nvSpPr>
          <p:cNvPr id="6" name="Oval 5">
            <a:extLst>
              <a:ext uri="{FF2B5EF4-FFF2-40B4-BE49-F238E27FC236}">
                <a16:creationId xmlns:a16="http://schemas.microsoft.com/office/drawing/2014/main" id="{50CDC511-AF18-E31F-231C-E21E83CBC618}"/>
              </a:ext>
            </a:extLst>
          </p:cNvPr>
          <p:cNvSpPr>
            <a:spLocks noChangeAspect="1"/>
          </p:cNvSpPr>
          <p:nvPr/>
        </p:nvSpPr>
        <p:spPr>
          <a:xfrm>
            <a:off x="5608577" y="673870"/>
            <a:ext cx="365760" cy="365760"/>
          </a:xfrm>
          <a:prstGeom prst="ellipse">
            <a:avLst/>
          </a:prstGeom>
          <a:no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Arial" panose="020B0604020202020204" pitchFamily="34" charset="0"/>
                <a:cs typeface="Arial" panose="020B0604020202020204" pitchFamily="34" charset="0"/>
              </a:rPr>
              <a:t>1</a:t>
            </a:r>
          </a:p>
        </p:txBody>
      </p:sp>
      <p:sp>
        <p:nvSpPr>
          <p:cNvPr id="7" name="TextBox 6">
            <a:extLst>
              <a:ext uri="{FF2B5EF4-FFF2-40B4-BE49-F238E27FC236}">
                <a16:creationId xmlns:a16="http://schemas.microsoft.com/office/drawing/2014/main" id="{530DD426-5897-E6D2-C982-99C0826148AD}"/>
              </a:ext>
            </a:extLst>
          </p:cNvPr>
          <p:cNvSpPr txBox="1"/>
          <p:nvPr/>
        </p:nvSpPr>
        <p:spPr>
          <a:xfrm>
            <a:off x="6009962" y="670298"/>
            <a:ext cx="1364476" cy="369332"/>
          </a:xfrm>
          <a:prstGeom prst="rect">
            <a:avLst/>
          </a:prstGeom>
          <a:solidFill>
            <a:srgbClr val="FFFFFF">
              <a:alpha val="50196"/>
            </a:srgbClr>
          </a:solidFill>
        </p:spPr>
        <p:txBody>
          <a:bodyPr wrap="none" rtlCol="0">
            <a:spAutoFit/>
          </a:bodyPr>
          <a:lstStyle/>
          <a:p>
            <a:r>
              <a:rPr lang="en-US" dirty="0">
                <a:solidFill>
                  <a:srgbClr val="C00000"/>
                </a:solidFill>
                <a:latin typeface="Arial" panose="020B0604020202020204" pitchFamily="34" charset="0"/>
                <a:cs typeface="Arial" panose="020B0604020202020204" pitchFamily="34" charset="0"/>
              </a:rPr>
              <a:t>Add protein</a:t>
            </a:r>
          </a:p>
        </p:txBody>
      </p:sp>
      <p:sp>
        <p:nvSpPr>
          <p:cNvPr id="8" name="Rounded Rectangle 7">
            <a:extLst>
              <a:ext uri="{FF2B5EF4-FFF2-40B4-BE49-F238E27FC236}">
                <a16:creationId xmlns:a16="http://schemas.microsoft.com/office/drawing/2014/main" id="{B358ABBB-B5CD-2889-9BC0-55369781F4EC}"/>
              </a:ext>
            </a:extLst>
          </p:cNvPr>
          <p:cNvSpPr/>
          <p:nvPr/>
        </p:nvSpPr>
        <p:spPr>
          <a:xfrm>
            <a:off x="5436782" y="233836"/>
            <a:ext cx="731520" cy="347774"/>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F05CF7D7-9901-C378-EC31-85986034F299}"/>
              </a:ext>
            </a:extLst>
          </p:cNvPr>
          <p:cNvSpPr/>
          <p:nvPr/>
        </p:nvSpPr>
        <p:spPr>
          <a:xfrm>
            <a:off x="321093" y="2237690"/>
            <a:ext cx="1162267" cy="365760"/>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BFBE952-EB37-BA4C-D980-8506E25525F9}"/>
              </a:ext>
            </a:extLst>
          </p:cNvPr>
          <p:cNvSpPr>
            <a:spLocks noChangeAspect="1"/>
          </p:cNvSpPr>
          <p:nvPr/>
        </p:nvSpPr>
        <p:spPr>
          <a:xfrm>
            <a:off x="5700017" y="1527310"/>
            <a:ext cx="365760" cy="365760"/>
          </a:xfrm>
          <a:prstGeom prst="ellipse">
            <a:avLst/>
          </a:prstGeom>
          <a:no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Arial" panose="020B0604020202020204" pitchFamily="34" charset="0"/>
                <a:cs typeface="Arial" panose="020B0604020202020204" pitchFamily="34" charset="0"/>
              </a:rPr>
              <a:t>2</a:t>
            </a:r>
          </a:p>
        </p:txBody>
      </p:sp>
      <p:sp>
        <p:nvSpPr>
          <p:cNvPr id="11" name="TextBox 10">
            <a:extLst>
              <a:ext uri="{FF2B5EF4-FFF2-40B4-BE49-F238E27FC236}">
                <a16:creationId xmlns:a16="http://schemas.microsoft.com/office/drawing/2014/main" id="{E6F5D311-3784-97E4-3AB9-7E78BD18D90D}"/>
              </a:ext>
            </a:extLst>
          </p:cNvPr>
          <p:cNvSpPr txBox="1"/>
          <p:nvPr/>
        </p:nvSpPr>
        <p:spPr>
          <a:xfrm>
            <a:off x="6101402" y="1386204"/>
            <a:ext cx="3291583" cy="646331"/>
          </a:xfrm>
          <a:prstGeom prst="rect">
            <a:avLst/>
          </a:prstGeom>
          <a:solidFill>
            <a:srgbClr val="FFFFFF">
              <a:alpha val="50196"/>
            </a:srgbClr>
          </a:solidFill>
        </p:spPr>
        <p:txBody>
          <a:bodyPr wrap="square" rtlCol="0">
            <a:spAutoFit/>
          </a:bodyPr>
          <a:lstStyle/>
          <a:p>
            <a:r>
              <a:rPr lang="en-US" dirty="0">
                <a:solidFill>
                  <a:srgbClr val="C00000"/>
                </a:solidFill>
                <a:latin typeface="Arial" panose="020B0604020202020204" pitchFamily="34" charset="0"/>
                <a:cs typeface="Arial" panose="020B0604020202020204" pitchFamily="34" charset="0"/>
              </a:rPr>
              <a:t>Fetch the amino sequence from </a:t>
            </a:r>
            <a:r>
              <a:rPr lang="en-US" dirty="0" err="1">
                <a:solidFill>
                  <a:srgbClr val="C00000"/>
                </a:solidFill>
                <a:latin typeface="Arial" panose="020B0604020202020204" pitchFamily="34" charset="0"/>
                <a:cs typeface="Arial" panose="020B0604020202020204" pitchFamily="34" charset="0"/>
              </a:rPr>
              <a:t>UniProt</a:t>
            </a:r>
            <a:r>
              <a:rPr lang="en-US" dirty="0">
                <a:solidFill>
                  <a:srgbClr val="C00000"/>
                </a:solidFill>
                <a:latin typeface="Arial" panose="020B0604020202020204" pitchFamily="34" charset="0"/>
                <a:cs typeface="Arial" panose="020B0604020202020204" pitchFamily="34" charset="0"/>
              </a:rPr>
              <a:t> accession ID</a:t>
            </a:r>
          </a:p>
        </p:txBody>
      </p:sp>
      <p:sp>
        <p:nvSpPr>
          <p:cNvPr id="12" name="TextBox 11">
            <a:extLst>
              <a:ext uri="{FF2B5EF4-FFF2-40B4-BE49-F238E27FC236}">
                <a16:creationId xmlns:a16="http://schemas.microsoft.com/office/drawing/2014/main" id="{9FA4B12C-87D0-E358-2A68-92C9F3328273}"/>
              </a:ext>
            </a:extLst>
          </p:cNvPr>
          <p:cNvSpPr txBox="1"/>
          <p:nvPr/>
        </p:nvSpPr>
        <p:spPr>
          <a:xfrm>
            <a:off x="680977" y="2615564"/>
            <a:ext cx="3291583" cy="646331"/>
          </a:xfrm>
          <a:prstGeom prst="rect">
            <a:avLst/>
          </a:prstGeom>
          <a:solidFill>
            <a:srgbClr val="FFFFFF">
              <a:alpha val="50196"/>
            </a:srgbClr>
          </a:solidFill>
        </p:spPr>
        <p:txBody>
          <a:bodyPr wrap="square" rtlCol="0">
            <a:spAutoFit/>
          </a:bodyPr>
          <a:lstStyle/>
          <a:p>
            <a:r>
              <a:rPr lang="en-US" dirty="0">
                <a:solidFill>
                  <a:srgbClr val="C00000"/>
                </a:solidFill>
                <a:latin typeface="Arial" panose="020B0604020202020204" pitchFamily="34" charset="0"/>
                <a:cs typeface="Arial" panose="020B0604020202020204" pitchFamily="34" charset="0"/>
              </a:rPr>
              <a:t>Toggle count to 2 for modeling two copies of B3GNT2</a:t>
            </a:r>
          </a:p>
        </p:txBody>
      </p:sp>
      <p:sp>
        <p:nvSpPr>
          <p:cNvPr id="13" name="Oval 12">
            <a:extLst>
              <a:ext uri="{FF2B5EF4-FFF2-40B4-BE49-F238E27FC236}">
                <a16:creationId xmlns:a16="http://schemas.microsoft.com/office/drawing/2014/main" id="{E4BA38F7-CAA9-9A6E-67C1-3CD420F38134}"/>
              </a:ext>
            </a:extLst>
          </p:cNvPr>
          <p:cNvSpPr>
            <a:spLocks noChangeAspect="1"/>
          </p:cNvSpPr>
          <p:nvPr/>
        </p:nvSpPr>
        <p:spPr>
          <a:xfrm>
            <a:off x="315217" y="2755849"/>
            <a:ext cx="365760" cy="365760"/>
          </a:xfrm>
          <a:prstGeom prst="ellipse">
            <a:avLst/>
          </a:prstGeom>
          <a:no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Arial" panose="020B0604020202020204" pitchFamily="34" charset="0"/>
                <a:cs typeface="Arial" panose="020B0604020202020204" pitchFamily="34" charset="0"/>
              </a:rPr>
              <a:t>3</a:t>
            </a:r>
          </a:p>
        </p:txBody>
      </p:sp>
      <p:sp>
        <p:nvSpPr>
          <p:cNvPr id="14" name="TextBox 13">
            <a:extLst>
              <a:ext uri="{FF2B5EF4-FFF2-40B4-BE49-F238E27FC236}">
                <a16:creationId xmlns:a16="http://schemas.microsoft.com/office/drawing/2014/main" id="{33B7E404-2397-5AF6-6E35-FCBE516677C6}"/>
              </a:ext>
            </a:extLst>
          </p:cNvPr>
          <p:cNvSpPr txBox="1"/>
          <p:nvPr/>
        </p:nvSpPr>
        <p:spPr>
          <a:xfrm>
            <a:off x="8504434" y="4092658"/>
            <a:ext cx="3291583" cy="646331"/>
          </a:xfrm>
          <a:prstGeom prst="rect">
            <a:avLst/>
          </a:prstGeom>
          <a:solidFill>
            <a:srgbClr val="FFFFFF">
              <a:alpha val="50196"/>
            </a:srgbClr>
          </a:solidFill>
        </p:spPr>
        <p:txBody>
          <a:bodyPr wrap="square" rtlCol="0">
            <a:spAutoFit/>
          </a:bodyPr>
          <a:lstStyle/>
          <a:p>
            <a:r>
              <a:rPr lang="en-US" dirty="0">
                <a:solidFill>
                  <a:srgbClr val="C00000"/>
                </a:solidFill>
                <a:latin typeface="Arial" panose="020B0604020202020204" pitchFamily="34" charset="0"/>
                <a:cs typeface="Arial" panose="020B0604020202020204" pitchFamily="34" charset="0"/>
              </a:rPr>
              <a:t>Scroll down the page looking for “Detect </a:t>
            </a:r>
            <a:r>
              <a:rPr lang="en-US" dirty="0" err="1">
                <a:solidFill>
                  <a:srgbClr val="C00000"/>
                </a:solidFill>
                <a:latin typeface="Arial" panose="020B0604020202020204" pitchFamily="34" charset="0"/>
                <a:cs typeface="Arial" panose="020B0604020202020204" pitchFamily="34" charset="0"/>
              </a:rPr>
              <a:t>Sequon</a:t>
            </a:r>
            <a:r>
              <a:rPr lang="en-US" dirty="0">
                <a:solidFill>
                  <a:srgbClr val="C00000"/>
                </a:solidFill>
                <a:latin typeface="Arial" panose="020B0604020202020204" pitchFamily="34" charset="0"/>
                <a:cs typeface="Arial" panose="020B0604020202020204" pitchFamily="34" charset="0"/>
              </a:rPr>
              <a:t>” button</a:t>
            </a:r>
          </a:p>
        </p:txBody>
      </p:sp>
      <p:sp>
        <p:nvSpPr>
          <p:cNvPr id="15" name="Oval 14">
            <a:extLst>
              <a:ext uri="{FF2B5EF4-FFF2-40B4-BE49-F238E27FC236}">
                <a16:creationId xmlns:a16="http://schemas.microsoft.com/office/drawing/2014/main" id="{4744B8A9-45F6-8F76-C539-3EF562CA9689}"/>
              </a:ext>
            </a:extLst>
          </p:cNvPr>
          <p:cNvSpPr>
            <a:spLocks noChangeAspect="1"/>
          </p:cNvSpPr>
          <p:nvPr/>
        </p:nvSpPr>
        <p:spPr>
          <a:xfrm>
            <a:off x="11796017" y="4178249"/>
            <a:ext cx="365760" cy="365760"/>
          </a:xfrm>
          <a:prstGeom prst="ellipse">
            <a:avLst/>
          </a:prstGeom>
          <a:no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Arial" panose="020B0604020202020204" pitchFamily="34" charset="0"/>
                <a:cs typeface="Arial" panose="020B0604020202020204" pitchFamily="34" charset="0"/>
              </a:rPr>
              <a:t>4</a:t>
            </a:r>
          </a:p>
        </p:txBody>
      </p:sp>
      <p:sp>
        <p:nvSpPr>
          <p:cNvPr id="16" name="Rounded Rectangle 15">
            <a:extLst>
              <a:ext uri="{FF2B5EF4-FFF2-40B4-BE49-F238E27FC236}">
                <a16:creationId xmlns:a16="http://schemas.microsoft.com/office/drawing/2014/main" id="{55874E60-B679-A2F5-7CFE-406A2539BAC2}"/>
              </a:ext>
            </a:extLst>
          </p:cNvPr>
          <p:cNvSpPr/>
          <p:nvPr/>
        </p:nvSpPr>
        <p:spPr>
          <a:xfrm>
            <a:off x="3231137" y="1527310"/>
            <a:ext cx="2377440" cy="385260"/>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6398792"/>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5A00A-B80C-F0CF-0992-B945626F9544}"/>
            </a:ext>
          </a:extLst>
        </p:cNvPr>
        <p:cNvGrpSpPr/>
        <p:nvPr/>
      </p:nvGrpSpPr>
      <p:grpSpPr>
        <a:xfrm>
          <a:off x="0" y="0"/>
          <a:ext cx="0" cy="0"/>
          <a:chOff x="0" y="0"/>
          <a:chExt cx="0" cy="0"/>
        </a:xfrm>
      </p:grpSpPr>
      <p:pic>
        <p:nvPicPr>
          <p:cNvPr id="15" name="Picture 14" descr="A screenshot of a computer&#10;&#10;AI-generated content may be incorrect.">
            <a:extLst>
              <a:ext uri="{FF2B5EF4-FFF2-40B4-BE49-F238E27FC236}">
                <a16:creationId xmlns:a16="http://schemas.microsoft.com/office/drawing/2014/main" id="{5A68A477-17A5-46B6-E83D-E6E19308BDA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0" y="93748"/>
            <a:ext cx="12192000" cy="6670504"/>
          </a:xfrm>
          <a:prstGeom prst="rect">
            <a:avLst/>
          </a:prstGeom>
        </p:spPr>
      </p:pic>
      <p:sp>
        <p:nvSpPr>
          <p:cNvPr id="4" name="Oval 3">
            <a:extLst>
              <a:ext uri="{FF2B5EF4-FFF2-40B4-BE49-F238E27FC236}">
                <a16:creationId xmlns:a16="http://schemas.microsoft.com/office/drawing/2014/main" id="{6F0BB8A7-C5DA-B735-5043-EB6D830B9C42}"/>
              </a:ext>
            </a:extLst>
          </p:cNvPr>
          <p:cNvSpPr>
            <a:spLocks noChangeAspect="1"/>
          </p:cNvSpPr>
          <p:nvPr/>
        </p:nvSpPr>
        <p:spPr>
          <a:xfrm>
            <a:off x="7661154" y="585566"/>
            <a:ext cx="365760" cy="365760"/>
          </a:xfrm>
          <a:prstGeom prst="ellipse">
            <a:avLst/>
          </a:prstGeom>
          <a:no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Arial" panose="020B0604020202020204" pitchFamily="34" charset="0"/>
                <a:cs typeface="Arial" panose="020B0604020202020204" pitchFamily="34" charset="0"/>
              </a:rPr>
              <a:t>5</a:t>
            </a:r>
          </a:p>
        </p:txBody>
      </p:sp>
      <p:sp>
        <p:nvSpPr>
          <p:cNvPr id="5" name="TextBox 4">
            <a:extLst>
              <a:ext uri="{FF2B5EF4-FFF2-40B4-BE49-F238E27FC236}">
                <a16:creationId xmlns:a16="http://schemas.microsoft.com/office/drawing/2014/main" id="{79A0C7D7-E0FB-2F0C-E22C-7193C587A58B}"/>
              </a:ext>
            </a:extLst>
          </p:cNvPr>
          <p:cNvSpPr txBox="1"/>
          <p:nvPr/>
        </p:nvSpPr>
        <p:spPr>
          <a:xfrm>
            <a:off x="6198242" y="971204"/>
            <a:ext cx="3291583" cy="369332"/>
          </a:xfrm>
          <a:prstGeom prst="rect">
            <a:avLst/>
          </a:prstGeom>
          <a:solidFill>
            <a:srgbClr val="FFFFFF">
              <a:alpha val="50196"/>
            </a:srgbClr>
          </a:solidFill>
        </p:spPr>
        <p:txBody>
          <a:bodyPr wrap="square" rtlCol="0">
            <a:spAutoFit/>
          </a:bodyPr>
          <a:lstStyle/>
          <a:p>
            <a:r>
              <a:rPr lang="en-US" dirty="0">
                <a:solidFill>
                  <a:srgbClr val="C00000"/>
                </a:solidFill>
                <a:latin typeface="Arial" panose="020B0604020202020204" pitchFamily="34" charset="0"/>
                <a:cs typeface="Arial" panose="020B0604020202020204" pitchFamily="34" charset="0"/>
              </a:rPr>
              <a:t>Detect </a:t>
            </a:r>
            <a:r>
              <a:rPr lang="en-US" dirty="0" err="1">
                <a:solidFill>
                  <a:srgbClr val="C00000"/>
                </a:solidFill>
                <a:latin typeface="Arial" panose="020B0604020202020204" pitchFamily="34" charset="0"/>
                <a:cs typeface="Arial" panose="020B0604020202020204" pitchFamily="34" charset="0"/>
              </a:rPr>
              <a:t>sequons</a:t>
            </a:r>
            <a:r>
              <a:rPr lang="en-US" dirty="0">
                <a:solidFill>
                  <a:srgbClr val="C00000"/>
                </a:solidFill>
                <a:latin typeface="Arial" panose="020B0604020202020204" pitchFamily="34" charset="0"/>
                <a:cs typeface="Arial" panose="020B0604020202020204" pitchFamily="34" charset="0"/>
              </a:rPr>
              <a:t> for </a:t>
            </a:r>
            <a:r>
              <a:rPr lang="en-US" i="1" dirty="0">
                <a:solidFill>
                  <a:srgbClr val="C00000"/>
                </a:solidFill>
                <a:latin typeface="Arial" panose="020B0604020202020204" pitchFamily="34" charset="0"/>
                <a:cs typeface="Arial" panose="020B0604020202020204" pitchFamily="34" charset="0"/>
              </a:rPr>
              <a:t>N</a:t>
            </a:r>
            <a:r>
              <a:rPr lang="en-US" dirty="0">
                <a:solidFill>
                  <a:srgbClr val="C00000"/>
                </a:solidFill>
                <a:latin typeface="Arial" panose="020B0604020202020204" pitchFamily="34" charset="0"/>
                <a:cs typeface="Arial" panose="020B0604020202020204" pitchFamily="34" charset="0"/>
              </a:rPr>
              <a:t>-glycans</a:t>
            </a:r>
          </a:p>
        </p:txBody>
      </p:sp>
      <p:sp>
        <p:nvSpPr>
          <p:cNvPr id="6" name="Rounded Rectangle 5">
            <a:extLst>
              <a:ext uri="{FF2B5EF4-FFF2-40B4-BE49-F238E27FC236}">
                <a16:creationId xmlns:a16="http://schemas.microsoft.com/office/drawing/2014/main" id="{3542F40B-2582-409D-CF79-65B35A4B6356}"/>
              </a:ext>
            </a:extLst>
          </p:cNvPr>
          <p:cNvSpPr/>
          <p:nvPr/>
        </p:nvSpPr>
        <p:spPr>
          <a:xfrm>
            <a:off x="6329937" y="601216"/>
            <a:ext cx="1218943" cy="334460"/>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7C61A3FF-B1CC-F81E-A1D4-96140C290E95}"/>
              </a:ext>
            </a:extLst>
          </p:cNvPr>
          <p:cNvSpPr/>
          <p:nvPr/>
        </p:nvSpPr>
        <p:spPr>
          <a:xfrm>
            <a:off x="518418" y="1815816"/>
            <a:ext cx="2828632" cy="314140"/>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0B8E776-0A31-D66E-AB28-7EBBF5E0730F}"/>
              </a:ext>
            </a:extLst>
          </p:cNvPr>
          <p:cNvSpPr>
            <a:spLocks noChangeAspect="1"/>
          </p:cNvSpPr>
          <p:nvPr/>
        </p:nvSpPr>
        <p:spPr>
          <a:xfrm>
            <a:off x="2981290" y="1393766"/>
            <a:ext cx="365760" cy="365760"/>
          </a:xfrm>
          <a:prstGeom prst="ellipse">
            <a:avLst/>
          </a:prstGeom>
          <a:no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Arial" panose="020B0604020202020204" pitchFamily="34" charset="0"/>
                <a:cs typeface="Arial" panose="020B0604020202020204" pitchFamily="34" charset="0"/>
              </a:rPr>
              <a:t>6</a:t>
            </a:r>
          </a:p>
        </p:txBody>
      </p:sp>
      <p:sp>
        <p:nvSpPr>
          <p:cNvPr id="9" name="TextBox 8">
            <a:extLst>
              <a:ext uri="{FF2B5EF4-FFF2-40B4-BE49-F238E27FC236}">
                <a16:creationId xmlns:a16="http://schemas.microsoft.com/office/drawing/2014/main" id="{8DABD4BF-F8F5-EBFA-9B9C-8FA03F8D7162}"/>
              </a:ext>
            </a:extLst>
          </p:cNvPr>
          <p:cNvSpPr txBox="1"/>
          <p:nvPr/>
        </p:nvSpPr>
        <p:spPr>
          <a:xfrm>
            <a:off x="3347050" y="1760624"/>
            <a:ext cx="4510398" cy="369332"/>
          </a:xfrm>
          <a:prstGeom prst="rect">
            <a:avLst/>
          </a:prstGeom>
          <a:solidFill>
            <a:srgbClr val="FFFFFF">
              <a:alpha val="50196"/>
            </a:srgbClr>
          </a:solidFill>
        </p:spPr>
        <p:txBody>
          <a:bodyPr wrap="square" rtlCol="0">
            <a:spAutoFit/>
          </a:bodyPr>
          <a:lstStyle/>
          <a:p>
            <a:r>
              <a:rPr lang="en-US" dirty="0">
                <a:solidFill>
                  <a:srgbClr val="C00000"/>
                </a:solidFill>
                <a:latin typeface="Arial" panose="020B0604020202020204" pitchFamily="34" charset="0"/>
                <a:cs typeface="Arial" panose="020B0604020202020204" pitchFamily="34" charset="0"/>
              </a:rPr>
              <a:t>Add glycan templates to all </a:t>
            </a:r>
            <a:r>
              <a:rPr lang="en-US" i="1" dirty="0">
                <a:solidFill>
                  <a:srgbClr val="C00000"/>
                </a:solidFill>
                <a:latin typeface="Arial" panose="020B0604020202020204" pitchFamily="34" charset="0"/>
                <a:cs typeface="Arial" panose="020B0604020202020204" pitchFamily="34" charset="0"/>
              </a:rPr>
              <a:t>N</a:t>
            </a:r>
            <a:r>
              <a:rPr lang="en-US" dirty="0">
                <a:solidFill>
                  <a:srgbClr val="C00000"/>
                </a:solidFill>
                <a:latin typeface="Arial" panose="020B0604020202020204" pitchFamily="34" charset="0"/>
                <a:cs typeface="Arial" panose="020B0604020202020204" pitchFamily="34" charset="0"/>
              </a:rPr>
              <a:t>-glycan sites</a:t>
            </a:r>
          </a:p>
        </p:txBody>
      </p:sp>
      <p:sp>
        <p:nvSpPr>
          <p:cNvPr id="10" name="Rounded Rectangle 9">
            <a:extLst>
              <a:ext uri="{FF2B5EF4-FFF2-40B4-BE49-F238E27FC236}">
                <a16:creationId xmlns:a16="http://schemas.microsoft.com/office/drawing/2014/main" id="{153428F0-D9F5-806C-5285-8488E4695DA1}"/>
              </a:ext>
            </a:extLst>
          </p:cNvPr>
          <p:cNvSpPr/>
          <p:nvPr/>
        </p:nvSpPr>
        <p:spPr>
          <a:xfrm>
            <a:off x="518417" y="4403358"/>
            <a:ext cx="4062209" cy="314140"/>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C31EF35-245E-F949-8A51-5B5F98438461}"/>
              </a:ext>
            </a:extLst>
          </p:cNvPr>
          <p:cNvSpPr>
            <a:spLocks noChangeAspect="1"/>
          </p:cNvSpPr>
          <p:nvPr/>
        </p:nvSpPr>
        <p:spPr>
          <a:xfrm>
            <a:off x="3962914" y="4773788"/>
            <a:ext cx="365760" cy="365760"/>
          </a:xfrm>
          <a:prstGeom prst="ellipse">
            <a:avLst/>
          </a:prstGeom>
          <a:no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Arial" panose="020B0604020202020204" pitchFamily="34" charset="0"/>
                <a:cs typeface="Arial" panose="020B0604020202020204" pitchFamily="34" charset="0"/>
              </a:rPr>
              <a:t>7</a:t>
            </a:r>
          </a:p>
        </p:txBody>
      </p:sp>
      <p:sp>
        <p:nvSpPr>
          <p:cNvPr id="12" name="TextBox 11">
            <a:extLst>
              <a:ext uri="{FF2B5EF4-FFF2-40B4-BE49-F238E27FC236}">
                <a16:creationId xmlns:a16="http://schemas.microsoft.com/office/drawing/2014/main" id="{42AA50AB-E9FC-C5A5-2D2F-A8D307D03441}"/>
              </a:ext>
            </a:extLst>
          </p:cNvPr>
          <p:cNvSpPr txBox="1"/>
          <p:nvPr/>
        </p:nvSpPr>
        <p:spPr>
          <a:xfrm>
            <a:off x="4376302" y="4773788"/>
            <a:ext cx="3698112" cy="369332"/>
          </a:xfrm>
          <a:prstGeom prst="rect">
            <a:avLst/>
          </a:prstGeom>
          <a:solidFill>
            <a:srgbClr val="FFFFFF">
              <a:alpha val="50196"/>
            </a:srgbClr>
          </a:solidFill>
        </p:spPr>
        <p:txBody>
          <a:bodyPr wrap="square" rtlCol="0">
            <a:spAutoFit/>
          </a:bodyPr>
          <a:lstStyle/>
          <a:p>
            <a:r>
              <a:rPr lang="en-US" dirty="0">
                <a:solidFill>
                  <a:srgbClr val="C00000"/>
                </a:solidFill>
                <a:latin typeface="Arial" panose="020B0604020202020204" pitchFamily="34" charset="0"/>
                <a:cs typeface="Arial" panose="020B0604020202020204" pitchFamily="34" charset="0"/>
              </a:rPr>
              <a:t>Select M5 in this example</a:t>
            </a:r>
          </a:p>
        </p:txBody>
      </p:sp>
      <p:sp>
        <p:nvSpPr>
          <p:cNvPr id="13" name="TextBox 12">
            <a:extLst>
              <a:ext uri="{FF2B5EF4-FFF2-40B4-BE49-F238E27FC236}">
                <a16:creationId xmlns:a16="http://schemas.microsoft.com/office/drawing/2014/main" id="{DAC0B042-10F6-E2A8-C05D-A78A9994E348}"/>
              </a:ext>
            </a:extLst>
          </p:cNvPr>
          <p:cNvSpPr txBox="1"/>
          <p:nvPr/>
        </p:nvSpPr>
        <p:spPr>
          <a:xfrm>
            <a:off x="8193974" y="4101284"/>
            <a:ext cx="3602043" cy="646331"/>
          </a:xfrm>
          <a:prstGeom prst="rect">
            <a:avLst/>
          </a:prstGeom>
          <a:solidFill>
            <a:srgbClr val="FFFFFF">
              <a:alpha val="50196"/>
            </a:srgbClr>
          </a:solidFill>
        </p:spPr>
        <p:txBody>
          <a:bodyPr wrap="square" rtlCol="0">
            <a:spAutoFit/>
          </a:bodyPr>
          <a:lstStyle/>
          <a:p>
            <a:r>
              <a:rPr lang="en-US" dirty="0">
                <a:solidFill>
                  <a:srgbClr val="C00000"/>
                </a:solidFill>
                <a:latin typeface="Arial" panose="020B0604020202020204" pitchFamily="34" charset="0"/>
                <a:cs typeface="Arial" panose="020B0604020202020204" pitchFamily="34" charset="0"/>
              </a:rPr>
              <a:t>Scroll down the page and inspect if every site is reasonable</a:t>
            </a:r>
          </a:p>
        </p:txBody>
      </p:sp>
      <p:sp>
        <p:nvSpPr>
          <p:cNvPr id="14" name="Oval 13">
            <a:extLst>
              <a:ext uri="{FF2B5EF4-FFF2-40B4-BE49-F238E27FC236}">
                <a16:creationId xmlns:a16="http://schemas.microsoft.com/office/drawing/2014/main" id="{056824CD-AF13-72EE-044C-5F0F81DC755C}"/>
              </a:ext>
            </a:extLst>
          </p:cNvPr>
          <p:cNvSpPr>
            <a:spLocks noChangeAspect="1"/>
          </p:cNvSpPr>
          <p:nvPr/>
        </p:nvSpPr>
        <p:spPr>
          <a:xfrm>
            <a:off x="11796017" y="4186875"/>
            <a:ext cx="365760" cy="365760"/>
          </a:xfrm>
          <a:prstGeom prst="ellipse">
            <a:avLst/>
          </a:prstGeom>
          <a:no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Arial" panose="020B0604020202020204" pitchFamily="34" charset="0"/>
                <a:cs typeface="Arial" panose="020B0604020202020204" pitchFamily="34" charset="0"/>
              </a:rPr>
              <a:t>8</a:t>
            </a:r>
          </a:p>
        </p:txBody>
      </p:sp>
    </p:spTree>
    <p:extLst>
      <p:ext uri="{BB962C8B-B14F-4D97-AF65-F5344CB8AC3E}">
        <p14:creationId xmlns:p14="http://schemas.microsoft.com/office/powerpoint/2010/main" val="1845899666"/>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omputer&#10;&#10;AI-generated content may be incorrect.">
            <a:extLst>
              <a:ext uri="{FF2B5EF4-FFF2-40B4-BE49-F238E27FC236}">
                <a16:creationId xmlns:a16="http://schemas.microsoft.com/office/drawing/2014/main" id="{CA380EE7-9DB2-7073-6467-81EDE7CC614A}"/>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1524" y="111753"/>
            <a:ext cx="12188952" cy="6634494"/>
          </a:xfrm>
          <a:prstGeom prst="rect">
            <a:avLst/>
          </a:prstGeom>
        </p:spPr>
      </p:pic>
      <p:sp>
        <p:nvSpPr>
          <p:cNvPr id="4" name="Oval 3">
            <a:extLst>
              <a:ext uri="{FF2B5EF4-FFF2-40B4-BE49-F238E27FC236}">
                <a16:creationId xmlns:a16="http://schemas.microsoft.com/office/drawing/2014/main" id="{3DD14187-452B-CBCD-DF72-C0A12440FA34}"/>
              </a:ext>
            </a:extLst>
          </p:cNvPr>
          <p:cNvSpPr>
            <a:spLocks noChangeAspect="1"/>
          </p:cNvSpPr>
          <p:nvPr/>
        </p:nvSpPr>
        <p:spPr>
          <a:xfrm>
            <a:off x="6250861" y="1087940"/>
            <a:ext cx="365760" cy="365760"/>
          </a:xfrm>
          <a:prstGeom prst="ellipse">
            <a:avLst/>
          </a:prstGeom>
          <a:no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Arial" panose="020B0604020202020204" pitchFamily="34" charset="0"/>
                <a:cs typeface="Arial" panose="020B0604020202020204" pitchFamily="34" charset="0"/>
              </a:rPr>
              <a:t>9</a:t>
            </a:r>
          </a:p>
        </p:txBody>
      </p:sp>
      <p:sp>
        <p:nvSpPr>
          <p:cNvPr id="5" name="TextBox 4">
            <a:extLst>
              <a:ext uri="{FF2B5EF4-FFF2-40B4-BE49-F238E27FC236}">
                <a16:creationId xmlns:a16="http://schemas.microsoft.com/office/drawing/2014/main" id="{E523CD86-CE8C-DB77-AA56-42B762360B90}"/>
              </a:ext>
            </a:extLst>
          </p:cNvPr>
          <p:cNvSpPr txBox="1"/>
          <p:nvPr/>
        </p:nvSpPr>
        <p:spPr>
          <a:xfrm>
            <a:off x="2698313" y="1986069"/>
            <a:ext cx="1390124" cy="369332"/>
          </a:xfrm>
          <a:prstGeom prst="rect">
            <a:avLst/>
          </a:prstGeom>
          <a:solidFill>
            <a:srgbClr val="FFFFFF">
              <a:alpha val="50196"/>
            </a:srgbClr>
          </a:solidFill>
        </p:spPr>
        <p:txBody>
          <a:bodyPr wrap="none" rtlCol="0">
            <a:spAutoFit/>
          </a:bodyPr>
          <a:lstStyle/>
          <a:p>
            <a:r>
              <a:rPr lang="en-US" dirty="0">
                <a:solidFill>
                  <a:srgbClr val="C00000"/>
                </a:solidFill>
                <a:latin typeface="Arial" panose="020B0604020202020204" pitchFamily="34" charset="0"/>
                <a:cs typeface="Arial" panose="020B0604020202020204" pitchFamily="34" charset="0"/>
              </a:rPr>
              <a:t>Select CCD</a:t>
            </a:r>
          </a:p>
        </p:txBody>
      </p:sp>
      <p:sp>
        <p:nvSpPr>
          <p:cNvPr id="6" name="Rounded Rectangle 5">
            <a:extLst>
              <a:ext uri="{FF2B5EF4-FFF2-40B4-BE49-F238E27FC236}">
                <a16:creationId xmlns:a16="http://schemas.microsoft.com/office/drawing/2014/main" id="{A340D10F-E847-3FFE-FF9C-51FCEF200395}"/>
              </a:ext>
            </a:extLst>
          </p:cNvPr>
          <p:cNvSpPr/>
          <p:nvPr/>
        </p:nvSpPr>
        <p:spPr>
          <a:xfrm>
            <a:off x="6079066" y="647906"/>
            <a:ext cx="731520" cy="347774"/>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42ADDB3C-6070-1CA3-3963-467F54903E08}"/>
              </a:ext>
            </a:extLst>
          </p:cNvPr>
          <p:cNvSpPr/>
          <p:nvPr/>
        </p:nvSpPr>
        <p:spPr>
          <a:xfrm>
            <a:off x="2235199" y="2442840"/>
            <a:ext cx="1693334" cy="308827"/>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31C02202-54D8-58E4-5691-E8DDC0AEE215}"/>
              </a:ext>
            </a:extLst>
          </p:cNvPr>
          <p:cNvSpPr/>
          <p:nvPr/>
        </p:nvSpPr>
        <p:spPr>
          <a:xfrm>
            <a:off x="4131733" y="2493640"/>
            <a:ext cx="431800" cy="308827"/>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B310F28E-3C1D-CFE7-A73B-88D8E11B824B}"/>
              </a:ext>
            </a:extLst>
          </p:cNvPr>
          <p:cNvSpPr/>
          <p:nvPr/>
        </p:nvSpPr>
        <p:spPr>
          <a:xfrm>
            <a:off x="364066" y="3196373"/>
            <a:ext cx="1693334" cy="308827"/>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28FD81C-3B33-1B00-EA40-B5FAD16D5C83}"/>
              </a:ext>
            </a:extLst>
          </p:cNvPr>
          <p:cNvSpPr>
            <a:spLocks noChangeAspect="1"/>
          </p:cNvSpPr>
          <p:nvPr/>
        </p:nvSpPr>
        <p:spPr>
          <a:xfrm>
            <a:off x="1832185" y="1987855"/>
            <a:ext cx="806027" cy="365760"/>
          </a:xfrm>
          <a:prstGeom prst="ellipse">
            <a:avLst/>
          </a:prstGeom>
          <a:no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Arial" panose="020B0604020202020204" pitchFamily="34" charset="0"/>
                <a:cs typeface="Arial" panose="020B0604020202020204" pitchFamily="34" charset="0"/>
              </a:rPr>
              <a:t>10</a:t>
            </a:r>
          </a:p>
        </p:txBody>
      </p:sp>
      <p:sp>
        <p:nvSpPr>
          <p:cNvPr id="16" name="TextBox 15">
            <a:extLst>
              <a:ext uri="{FF2B5EF4-FFF2-40B4-BE49-F238E27FC236}">
                <a16:creationId xmlns:a16="http://schemas.microsoft.com/office/drawing/2014/main" id="{A9E51F5F-9B2E-A7CB-117D-87A049CFF119}"/>
              </a:ext>
            </a:extLst>
          </p:cNvPr>
          <p:cNvSpPr txBox="1"/>
          <p:nvPr/>
        </p:nvSpPr>
        <p:spPr>
          <a:xfrm>
            <a:off x="6669180" y="1088602"/>
            <a:ext cx="2095445" cy="369332"/>
          </a:xfrm>
          <a:prstGeom prst="rect">
            <a:avLst/>
          </a:prstGeom>
          <a:solidFill>
            <a:srgbClr val="FFFFFF">
              <a:alpha val="50196"/>
            </a:srgbClr>
          </a:solidFill>
        </p:spPr>
        <p:txBody>
          <a:bodyPr wrap="none" rtlCol="0">
            <a:spAutoFit/>
          </a:bodyPr>
          <a:lstStyle/>
          <a:p>
            <a:r>
              <a:rPr lang="en-US" dirty="0">
                <a:solidFill>
                  <a:srgbClr val="C00000"/>
                </a:solidFill>
                <a:latin typeface="Arial" panose="020B0604020202020204" pitchFamily="34" charset="0"/>
                <a:cs typeface="Arial" panose="020B0604020202020204" pitchFamily="34" charset="0"/>
              </a:rPr>
              <a:t>Add the first ligand</a:t>
            </a:r>
          </a:p>
        </p:txBody>
      </p:sp>
      <p:sp>
        <p:nvSpPr>
          <p:cNvPr id="17" name="TextBox 16">
            <a:extLst>
              <a:ext uri="{FF2B5EF4-FFF2-40B4-BE49-F238E27FC236}">
                <a16:creationId xmlns:a16="http://schemas.microsoft.com/office/drawing/2014/main" id="{5E66D58B-4493-22ED-60C3-97ADE48E8E9E}"/>
              </a:ext>
            </a:extLst>
          </p:cNvPr>
          <p:cNvSpPr txBox="1"/>
          <p:nvPr/>
        </p:nvSpPr>
        <p:spPr>
          <a:xfrm>
            <a:off x="5509245" y="2494069"/>
            <a:ext cx="3134191" cy="369332"/>
          </a:xfrm>
          <a:prstGeom prst="rect">
            <a:avLst/>
          </a:prstGeom>
          <a:solidFill>
            <a:srgbClr val="FFFFFF">
              <a:alpha val="50196"/>
            </a:srgbClr>
          </a:solidFill>
        </p:spPr>
        <p:txBody>
          <a:bodyPr wrap="none" rtlCol="0">
            <a:spAutoFit/>
          </a:bodyPr>
          <a:lstStyle/>
          <a:p>
            <a:r>
              <a:rPr lang="en-US" dirty="0">
                <a:solidFill>
                  <a:srgbClr val="C00000"/>
                </a:solidFill>
                <a:latin typeface="Arial" panose="020B0604020202020204" pitchFamily="34" charset="0"/>
                <a:cs typeface="Arial" panose="020B0604020202020204" pitchFamily="34" charset="0"/>
              </a:rPr>
              <a:t>Add UDP-</a:t>
            </a:r>
            <a:r>
              <a:rPr lang="en-US" dirty="0" err="1">
                <a:solidFill>
                  <a:srgbClr val="C00000"/>
                </a:solidFill>
                <a:latin typeface="Arial" panose="020B0604020202020204" pitchFamily="34" charset="0"/>
                <a:cs typeface="Arial" panose="020B0604020202020204" pitchFamily="34" charset="0"/>
              </a:rPr>
              <a:t>GlcNAc</a:t>
            </a:r>
            <a:r>
              <a:rPr lang="en-US" dirty="0">
                <a:solidFill>
                  <a:srgbClr val="C00000"/>
                </a:solidFill>
                <a:latin typeface="Arial" panose="020B0604020202020204" pitchFamily="34" charset="0"/>
                <a:cs typeface="Arial" panose="020B0604020202020204" pitchFamily="34" charset="0"/>
              </a:rPr>
              <a:t> CCD code</a:t>
            </a:r>
          </a:p>
        </p:txBody>
      </p:sp>
      <p:sp>
        <p:nvSpPr>
          <p:cNvPr id="18" name="Oval 17">
            <a:extLst>
              <a:ext uri="{FF2B5EF4-FFF2-40B4-BE49-F238E27FC236}">
                <a16:creationId xmlns:a16="http://schemas.microsoft.com/office/drawing/2014/main" id="{48B53063-321B-0D1D-EDF1-7BD04D222535}"/>
              </a:ext>
            </a:extLst>
          </p:cNvPr>
          <p:cNvSpPr>
            <a:spLocks noChangeAspect="1"/>
          </p:cNvSpPr>
          <p:nvPr/>
        </p:nvSpPr>
        <p:spPr>
          <a:xfrm>
            <a:off x="4668518" y="2495855"/>
            <a:ext cx="806027" cy="365760"/>
          </a:xfrm>
          <a:prstGeom prst="ellipse">
            <a:avLst/>
          </a:prstGeom>
          <a:no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Arial" panose="020B0604020202020204" pitchFamily="34" charset="0"/>
                <a:cs typeface="Arial" panose="020B0604020202020204" pitchFamily="34" charset="0"/>
              </a:rPr>
              <a:t>11</a:t>
            </a:r>
          </a:p>
        </p:txBody>
      </p:sp>
      <p:sp>
        <p:nvSpPr>
          <p:cNvPr id="19" name="TextBox 18">
            <a:extLst>
              <a:ext uri="{FF2B5EF4-FFF2-40B4-BE49-F238E27FC236}">
                <a16:creationId xmlns:a16="http://schemas.microsoft.com/office/drawing/2014/main" id="{856609F1-5B7D-8590-319B-7FB3F54ABD4A}"/>
              </a:ext>
            </a:extLst>
          </p:cNvPr>
          <p:cNvSpPr txBox="1"/>
          <p:nvPr/>
        </p:nvSpPr>
        <p:spPr>
          <a:xfrm>
            <a:off x="1064246" y="3645536"/>
            <a:ext cx="2172454" cy="369332"/>
          </a:xfrm>
          <a:prstGeom prst="rect">
            <a:avLst/>
          </a:prstGeom>
          <a:solidFill>
            <a:srgbClr val="FFFFFF">
              <a:alpha val="50196"/>
            </a:srgbClr>
          </a:solidFill>
        </p:spPr>
        <p:txBody>
          <a:bodyPr wrap="none" rtlCol="0">
            <a:spAutoFit/>
          </a:bodyPr>
          <a:lstStyle/>
          <a:p>
            <a:r>
              <a:rPr lang="en-US" dirty="0">
                <a:solidFill>
                  <a:srgbClr val="C00000"/>
                </a:solidFill>
                <a:latin typeface="Arial" panose="020B0604020202020204" pitchFamily="34" charset="0"/>
                <a:cs typeface="Arial" panose="020B0604020202020204" pitchFamily="34" charset="0"/>
              </a:rPr>
              <a:t>Toggle count to two</a:t>
            </a:r>
          </a:p>
        </p:txBody>
      </p:sp>
      <p:sp>
        <p:nvSpPr>
          <p:cNvPr id="20" name="Oval 19">
            <a:extLst>
              <a:ext uri="{FF2B5EF4-FFF2-40B4-BE49-F238E27FC236}">
                <a16:creationId xmlns:a16="http://schemas.microsoft.com/office/drawing/2014/main" id="{C4412C03-A6F7-FBE7-A7E0-E05500953E65}"/>
              </a:ext>
            </a:extLst>
          </p:cNvPr>
          <p:cNvSpPr>
            <a:spLocks noChangeAspect="1"/>
          </p:cNvSpPr>
          <p:nvPr/>
        </p:nvSpPr>
        <p:spPr>
          <a:xfrm>
            <a:off x="198118" y="3647322"/>
            <a:ext cx="806027" cy="365760"/>
          </a:xfrm>
          <a:prstGeom prst="ellipse">
            <a:avLst/>
          </a:prstGeom>
          <a:no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Arial" panose="020B0604020202020204" pitchFamily="34" charset="0"/>
                <a:cs typeface="Arial" panose="020B0604020202020204" pitchFamily="34" charset="0"/>
              </a:rPr>
              <a:t>12</a:t>
            </a:r>
          </a:p>
        </p:txBody>
      </p:sp>
    </p:spTree>
    <p:extLst>
      <p:ext uri="{BB962C8B-B14F-4D97-AF65-F5344CB8AC3E}">
        <p14:creationId xmlns:p14="http://schemas.microsoft.com/office/powerpoint/2010/main" val="1833157467"/>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2" grpId="0" animBg="1"/>
      <p:bldP spid="13" grpId="0" animBg="1"/>
      <p:bldP spid="17" grpId="0" animBg="1"/>
      <p:bldP spid="18" grpId="0" animBg="1"/>
      <p:bldP spid="19"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AFAE2-7C30-FB82-DD3D-4AE3A5588FB9}"/>
            </a:ext>
          </a:extLst>
        </p:cNvPr>
        <p:cNvGrpSpPr/>
        <p:nvPr/>
      </p:nvGrpSpPr>
      <p:grpSpPr>
        <a:xfrm>
          <a:off x="0" y="0"/>
          <a:ext cx="0" cy="0"/>
          <a:chOff x="0" y="0"/>
          <a:chExt cx="0" cy="0"/>
        </a:xfrm>
      </p:grpSpPr>
      <p:pic>
        <p:nvPicPr>
          <p:cNvPr id="11" name="Picture 10" descr="A screenshot of a computer&#10;&#10;AI-generated content may be incorrect.">
            <a:extLst>
              <a:ext uri="{FF2B5EF4-FFF2-40B4-BE49-F238E27FC236}">
                <a16:creationId xmlns:a16="http://schemas.microsoft.com/office/drawing/2014/main" id="{ED36B176-4B6E-9848-2AA0-A8429263BBC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0" y="102018"/>
            <a:ext cx="12192000" cy="6653965"/>
          </a:xfrm>
          <a:prstGeom prst="rect">
            <a:avLst/>
          </a:prstGeom>
        </p:spPr>
      </p:pic>
      <p:sp>
        <p:nvSpPr>
          <p:cNvPr id="5" name="TextBox 4">
            <a:extLst>
              <a:ext uri="{FF2B5EF4-FFF2-40B4-BE49-F238E27FC236}">
                <a16:creationId xmlns:a16="http://schemas.microsoft.com/office/drawing/2014/main" id="{95E75C5F-EFF2-9826-6111-5C737C390343}"/>
              </a:ext>
            </a:extLst>
          </p:cNvPr>
          <p:cNvSpPr txBox="1"/>
          <p:nvPr/>
        </p:nvSpPr>
        <p:spPr>
          <a:xfrm>
            <a:off x="2698313" y="2536400"/>
            <a:ext cx="1390124" cy="369332"/>
          </a:xfrm>
          <a:prstGeom prst="rect">
            <a:avLst/>
          </a:prstGeom>
          <a:solidFill>
            <a:srgbClr val="FFFFFF">
              <a:alpha val="50196"/>
            </a:srgbClr>
          </a:solidFill>
        </p:spPr>
        <p:txBody>
          <a:bodyPr wrap="none" rtlCol="0">
            <a:spAutoFit/>
          </a:bodyPr>
          <a:lstStyle/>
          <a:p>
            <a:r>
              <a:rPr lang="en-US" dirty="0">
                <a:solidFill>
                  <a:srgbClr val="C00000"/>
                </a:solidFill>
                <a:latin typeface="Arial" panose="020B0604020202020204" pitchFamily="34" charset="0"/>
                <a:cs typeface="Arial" panose="020B0604020202020204" pitchFamily="34" charset="0"/>
              </a:rPr>
              <a:t>Select CCD</a:t>
            </a:r>
          </a:p>
        </p:txBody>
      </p:sp>
      <p:sp>
        <p:nvSpPr>
          <p:cNvPr id="6" name="Rounded Rectangle 5">
            <a:extLst>
              <a:ext uri="{FF2B5EF4-FFF2-40B4-BE49-F238E27FC236}">
                <a16:creationId xmlns:a16="http://schemas.microsoft.com/office/drawing/2014/main" id="{2930D41F-67F7-8BEA-AF2A-8BAAB762C842}"/>
              </a:ext>
            </a:extLst>
          </p:cNvPr>
          <p:cNvSpPr/>
          <p:nvPr/>
        </p:nvSpPr>
        <p:spPr>
          <a:xfrm>
            <a:off x="6079066" y="647906"/>
            <a:ext cx="731520" cy="347774"/>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4AB8DF0E-855B-ED16-96CA-9380756698F4}"/>
              </a:ext>
            </a:extLst>
          </p:cNvPr>
          <p:cNvSpPr/>
          <p:nvPr/>
        </p:nvSpPr>
        <p:spPr>
          <a:xfrm>
            <a:off x="2235199" y="2993171"/>
            <a:ext cx="1693334" cy="308827"/>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39ADB544-C16D-4417-2200-B9EC262284D5}"/>
              </a:ext>
            </a:extLst>
          </p:cNvPr>
          <p:cNvSpPr/>
          <p:nvPr/>
        </p:nvSpPr>
        <p:spPr>
          <a:xfrm>
            <a:off x="4131733" y="3043971"/>
            <a:ext cx="431800" cy="308827"/>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175B59AB-F716-76FB-8239-288B3B7E349D}"/>
              </a:ext>
            </a:extLst>
          </p:cNvPr>
          <p:cNvSpPr/>
          <p:nvPr/>
        </p:nvSpPr>
        <p:spPr>
          <a:xfrm>
            <a:off x="364066" y="3746704"/>
            <a:ext cx="1693334" cy="308827"/>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A8D7076-A485-624B-4BC5-19C6B74380CD}"/>
              </a:ext>
            </a:extLst>
          </p:cNvPr>
          <p:cNvSpPr>
            <a:spLocks noChangeAspect="1"/>
          </p:cNvSpPr>
          <p:nvPr/>
        </p:nvSpPr>
        <p:spPr>
          <a:xfrm>
            <a:off x="1832185" y="2538186"/>
            <a:ext cx="806027" cy="365760"/>
          </a:xfrm>
          <a:prstGeom prst="ellipse">
            <a:avLst/>
          </a:prstGeom>
          <a:no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Arial" panose="020B0604020202020204" pitchFamily="34" charset="0"/>
                <a:cs typeface="Arial" panose="020B0604020202020204" pitchFamily="34" charset="0"/>
              </a:rPr>
              <a:t>14</a:t>
            </a:r>
          </a:p>
        </p:txBody>
      </p:sp>
      <p:sp>
        <p:nvSpPr>
          <p:cNvPr id="16" name="TextBox 15">
            <a:extLst>
              <a:ext uri="{FF2B5EF4-FFF2-40B4-BE49-F238E27FC236}">
                <a16:creationId xmlns:a16="http://schemas.microsoft.com/office/drawing/2014/main" id="{0911845B-88D1-E15C-D9E3-E481C6942D46}"/>
              </a:ext>
            </a:extLst>
          </p:cNvPr>
          <p:cNvSpPr txBox="1"/>
          <p:nvPr/>
        </p:nvSpPr>
        <p:spPr>
          <a:xfrm>
            <a:off x="6669180" y="1088602"/>
            <a:ext cx="2467342" cy="369332"/>
          </a:xfrm>
          <a:prstGeom prst="rect">
            <a:avLst/>
          </a:prstGeom>
          <a:solidFill>
            <a:srgbClr val="FFFFFF">
              <a:alpha val="50196"/>
            </a:srgbClr>
          </a:solidFill>
        </p:spPr>
        <p:txBody>
          <a:bodyPr wrap="none" rtlCol="0">
            <a:spAutoFit/>
          </a:bodyPr>
          <a:lstStyle/>
          <a:p>
            <a:r>
              <a:rPr lang="en-US" dirty="0">
                <a:solidFill>
                  <a:srgbClr val="C00000"/>
                </a:solidFill>
                <a:latin typeface="Arial" panose="020B0604020202020204" pitchFamily="34" charset="0"/>
                <a:cs typeface="Arial" panose="020B0604020202020204" pitchFamily="34" charset="0"/>
              </a:rPr>
              <a:t>Add the second ligand</a:t>
            </a:r>
          </a:p>
        </p:txBody>
      </p:sp>
      <p:sp>
        <p:nvSpPr>
          <p:cNvPr id="17" name="TextBox 16">
            <a:extLst>
              <a:ext uri="{FF2B5EF4-FFF2-40B4-BE49-F238E27FC236}">
                <a16:creationId xmlns:a16="http://schemas.microsoft.com/office/drawing/2014/main" id="{E1220AE4-FA18-CE45-C282-2CA620562ED0}"/>
              </a:ext>
            </a:extLst>
          </p:cNvPr>
          <p:cNvSpPr txBox="1"/>
          <p:nvPr/>
        </p:nvSpPr>
        <p:spPr>
          <a:xfrm>
            <a:off x="5509245" y="3044400"/>
            <a:ext cx="2980303" cy="369332"/>
          </a:xfrm>
          <a:prstGeom prst="rect">
            <a:avLst/>
          </a:prstGeom>
          <a:solidFill>
            <a:srgbClr val="FFFFFF">
              <a:alpha val="50196"/>
            </a:srgbClr>
          </a:solidFill>
        </p:spPr>
        <p:txBody>
          <a:bodyPr wrap="none" rtlCol="0">
            <a:spAutoFit/>
          </a:bodyPr>
          <a:lstStyle/>
          <a:p>
            <a:r>
              <a:rPr lang="en-US" dirty="0">
                <a:solidFill>
                  <a:srgbClr val="C00000"/>
                </a:solidFill>
                <a:latin typeface="Arial" panose="020B0604020202020204" pitchFamily="34" charset="0"/>
                <a:cs typeface="Arial" panose="020B0604020202020204" pitchFamily="34" charset="0"/>
              </a:rPr>
              <a:t>Add magnesium CCD code</a:t>
            </a:r>
          </a:p>
        </p:txBody>
      </p:sp>
      <p:sp>
        <p:nvSpPr>
          <p:cNvPr id="18" name="Oval 17">
            <a:extLst>
              <a:ext uri="{FF2B5EF4-FFF2-40B4-BE49-F238E27FC236}">
                <a16:creationId xmlns:a16="http://schemas.microsoft.com/office/drawing/2014/main" id="{8225BB60-FE2E-CAAC-FE9B-4A8475A933E4}"/>
              </a:ext>
            </a:extLst>
          </p:cNvPr>
          <p:cNvSpPr>
            <a:spLocks noChangeAspect="1"/>
          </p:cNvSpPr>
          <p:nvPr/>
        </p:nvSpPr>
        <p:spPr>
          <a:xfrm>
            <a:off x="4668518" y="3046186"/>
            <a:ext cx="806027" cy="365760"/>
          </a:xfrm>
          <a:prstGeom prst="ellipse">
            <a:avLst/>
          </a:prstGeom>
          <a:no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Arial" panose="020B0604020202020204" pitchFamily="34" charset="0"/>
                <a:cs typeface="Arial" panose="020B0604020202020204" pitchFamily="34" charset="0"/>
              </a:rPr>
              <a:t>15</a:t>
            </a:r>
          </a:p>
        </p:txBody>
      </p:sp>
      <p:sp>
        <p:nvSpPr>
          <p:cNvPr id="19" name="TextBox 18">
            <a:extLst>
              <a:ext uri="{FF2B5EF4-FFF2-40B4-BE49-F238E27FC236}">
                <a16:creationId xmlns:a16="http://schemas.microsoft.com/office/drawing/2014/main" id="{5FF29F63-A518-B916-97BB-65B8D932A1DA}"/>
              </a:ext>
            </a:extLst>
          </p:cNvPr>
          <p:cNvSpPr txBox="1"/>
          <p:nvPr/>
        </p:nvSpPr>
        <p:spPr>
          <a:xfrm>
            <a:off x="1064246" y="4195867"/>
            <a:ext cx="2172454" cy="369332"/>
          </a:xfrm>
          <a:prstGeom prst="rect">
            <a:avLst/>
          </a:prstGeom>
          <a:solidFill>
            <a:srgbClr val="FFFFFF">
              <a:alpha val="50196"/>
            </a:srgbClr>
          </a:solidFill>
        </p:spPr>
        <p:txBody>
          <a:bodyPr wrap="none" rtlCol="0">
            <a:spAutoFit/>
          </a:bodyPr>
          <a:lstStyle/>
          <a:p>
            <a:r>
              <a:rPr lang="en-US" dirty="0">
                <a:solidFill>
                  <a:srgbClr val="C00000"/>
                </a:solidFill>
                <a:latin typeface="Arial" panose="020B0604020202020204" pitchFamily="34" charset="0"/>
                <a:cs typeface="Arial" panose="020B0604020202020204" pitchFamily="34" charset="0"/>
              </a:rPr>
              <a:t>Toggle count to two</a:t>
            </a:r>
          </a:p>
        </p:txBody>
      </p:sp>
      <p:sp>
        <p:nvSpPr>
          <p:cNvPr id="20" name="Oval 19">
            <a:extLst>
              <a:ext uri="{FF2B5EF4-FFF2-40B4-BE49-F238E27FC236}">
                <a16:creationId xmlns:a16="http://schemas.microsoft.com/office/drawing/2014/main" id="{17E2011C-6CBD-4119-6322-76D362BC4551}"/>
              </a:ext>
            </a:extLst>
          </p:cNvPr>
          <p:cNvSpPr>
            <a:spLocks noChangeAspect="1"/>
          </p:cNvSpPr>
          <p:nvPr/>
        </p:nvSpPr>
        <p:spPr>
          <a:xfrm>
            <a:off x="198118" y="4197653"/>
            <a:ext cx="806027" cy="365760"/>
          </a:xfrm>
          <a:prstGeom prst="ellipse">
            <a:avLst/>
          </a:prstGeom>
          <a:no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Arial" panose="020B0604020202020204" pitchFamily="34" charset="0"/>
                <a:cs typeface="Arial" panose="020B0604020202020204" pitchFamily="34" charset="0"/>
              </a:rPr>
              <a:t>16</a:t>
            </a:r>
          </a:p>
        </p:txBody>
      </p:sp>
      <p:sp>
        <p:nvSpPr>
          <p:cNvPr id="14" name="Oval 13">
            <a:extLst>
              <a:ext uri="{FF2B5EF4-FFF2-40B4-BE49-F238E27FC236}">
                <a16:creationId xmlns:a16="http://schemas.microsoft.com/office/drawing/2014/main" id="{5E6D683C-DE78-26D8-D4CA-062B2EDE694F}"/>
              </a:ext>
            </a:extLst>
          </p:cNvPr>
          <p:cNvSpPr>
            <a:spLocks noChangeAspect="1"/>
          </p:cNvSpPr>
          <p:nvPr/>
        </p:nvSpPr>
        <p:spPr>
          <a:xfrm>
            <a:off x="5902098" y="1088602"/>
            <a:ext cx="806027" cy="365760"/>
          </a:xfrm>
          <a:prstGeom prst="ellipse">
            <a:avLst/>
          </a:prstGeom>
          <a:no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Arial" panose="020B0604020202020204" pitchFamily="34" charset="0"/>
                <a:cs typeface="Arial" panose="020B0604020202020204" pitchFamily="34" charset="0"/>
              </a:rPr>
              <a:t>13</a:t>
            </a:r>
          </a:p>
        </p:txBody>
      </p:sp>
    </p:spTree>
    <p:extLst>
      <p:ext uri="{BB962C8B-B14F-4D97-AF65-F5344CB8AC3E}">
        <p14:creationId xmlns:p14="http://schemas.microsoft.com/office/powerpoint/2010/main" val="1731954443"/>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2" grpId="0" animBg="1"/>
      <p:bldP spid="13" grpId="0" animBg="1"/>
      <p:bldP spid="17" grpId="0" animBg="1"/>
      <p:bldP spid="18" grpId="0" animBg="1"/>
      <p:bldP spid="1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75CEF-1D94-63D6-AD8C-EDDC4557BC19}"/>
            </a:ext>
          </a:extLst>
        </p:cNvPr>
        <p:cNvGrpSpPr/>
        <p:nvPr/>
      </p:nvGrpSpPr>
      <p:grpSpPr>
        <a:xfrm>
          <a:off x="0" y="0"/>
          <a:ext cx="0" cy="0"/>
          <a:chOff x="0" y="0"/>
          <a:chExt cx="0" cy="0"/>
        </a:xfrm>
      </p:grpSpPr>
      <p:pic>
        <p:nvPicPr>
          <p:cNvPr id="10" name="Picture 9" descr="A screenshot of a computer&#10;&#10;AI-generated content may be incorrect.">
            <a:extLst>
              <a:ext uri="{FF2B5EF4-FFF2-40B4-BE49-F238E27FC236}">
                <a16:creationId xmlns:a16="http://schemas.microsoft.com/office/drawing/2014/main" id="{D11E3865-1D6F-E089-4B77-82149EB1D3B7}"/>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0" y="847165"/>
            <a:ext cx="12192000" cy="5163671"/>
          </a:xfrm>
          <a:prstGeom prst="rect">
            <a:avLst/>
          </a:prstGeom>
        </p:spPr>
      </p:pic>
      <p:sp>
        <p:nvSpPr>
          <p:cNvPr id="11" name="Rounded Rectangle 10">
            <a:extLst>
              <a:ext uri="{FF2B5EF4-FFF2-40B4-BE49-F238E27FC236}">
                <a16:creationId xmlns:a16="http://schemas.microsoft.com/office/drawing/2014/main" id="{20142DDE-A98F-90DB-D03D-956E44D07203}"/>
              </a:ext>
            </a:extLst>
          </p:cNvPr>
          <p:cNvSpPr/>
          <p:nvPr/>
        </p:nvSpPr>
        <p:spPr>
          <a:xfrm>
            <a:off x="143220" y="2952520"/>
            <a:ext cx="2588963" cy="1145755"/>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8B9942E-17FC-2813-D83B-D468E359D534}"/>
              </a:ext>
            </a:extLst>
          </p:cNvPr>
          <p:cNvSpPr>
            <a:spLocks noChangeAspect="1"/>
          </p:cNvSpPr>
          <p:nvPr/>
        </p:nvSpPr>
        <p:spPr>
          <a:xfrm>
            <a:off x="2262865" y="2471650"/>
            <a:ext cx="365760" cy="365760"/>
          </a:xfrm>
          <a:prstGeom prst="ellipse">
            <a:avLst/>
          </a:prstGeom>
          <a:no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Arial" panose="020B0604020202020204" pitchFamily="34" charset="0"/>
                <a:cs typeface="Arial" panose="020B0604020202020204" pitchFamily="34" charset="0"/>
              </a:rPr>
              <a:t>1</a:t>
            </a:r>
          </a:p>
        </p:txBody>
      </p:sp>
      <p:sp>
        <p:nvSpPr>
          <p:cNvPr id="19" name="Rounded Rectangle 18">
            <a:extLst>
              <a:ext uri="{FF2B5EF4-FFF2-40B4-BE49-F238E27FC236}">
                <a16:creationId xmlns:a16="http://schemas.microsoft.com/office/drawing/2014/main" id="{A9B9AE67-1DF5-DEDB-870C-25C299F12A35}"/>
              </a:ext>
            </a:extLst>
          </p:cNvPr>
          <p:cNvSpPr/>
          <p:nvPr/>
        </p:nvSpPr>
        <p:spPr>
          <a:xfrm>
            <a:off x="5504319" y="4335986"/>
            <a:ext cx="780925" cy="396788"/>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17D9C19-A0AF-596A-C956-9755862B1224}"/>
              </a:ext>
            </a:extLst>
          </p:cNvPr>
          <p:cNvSpPr>
            <a:spLocks noChangeAspect="1"/>
          </p:cNvSpPr>
          <p:nvPr/>
        </p:nvSpPr>
        <p:spPr>
          <a:xfrm>
            <a:off x="5894781" y="3915395"/>
            <a:ext cx="365760" cy="365760"/>
          </a:xfrm>
          <a:prstGeom prst="ellipse">
            <a:avLst/>
          </a:prstGeom>
          <a:no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Arial" panose="020B0604020202020204" pitchFamily="34" charset="0"/>
                <a:cs typeface="Arial" panose="020B0604020202020204" pitchFamily="34" charset="0"/>
              </a:rPr>
              <a:t>2</a:t>
            </a:r>
          </a:p>
        </p:txBody>
      </p:sp>
      <p:sp>
        <p:nvSpPr>
          <p:cNvPr id="21" name="TextBox 20">
            <a:extLst>
              <a:ext uri="{FF2B5EF4-FFF2-40B4-BE49-F238E27FC236}">
                <a16:creationId xmlns:a16="http://schemas.microsoft.com/office/drawing/2014/main" id="{F5BB5EDB-4C44-A326-82AC-8233FB026D22}"/>
              </a:ext>
            </a:extLst>
          </p:cNvPr>
          <p:cNvSpPr txBox="1"/>
          <p:nvPr/>
        </p:nvSpPr>
        <p:spPr>
          <a:xfrm>
            <a:off x="2628625" y="2468078"/>
            <a:ext cx="1941622" cy="369332"/>
          </a:xfrm>
          <a:prstGeom prst="rect">
            <a:avLst/>
          </a:prstGeom>
          <a:solidFill>
            <a:srgbClr val="FFFFFF">
              <a:alpha val="50196"/>
            </a:srgbClr>
          </a:solidFill>
        </p:spPr>
        <p:txBody>
          <a:bodyPr wrap="none" rtlCol="0">
            <a:spAutoFit/>
          </a:bodyPr>
          <a:lstStyle/>
          <a:p>
            <a:r>
              <a:rPr lang="en-US" dirty="0">
                <a:solidFill>
                  <a:srgbClr val="C00000"/>
                </a:solidFill>
                <a:latin typeface="Arial" panose="020B0604020202020204" pitchFamily="34" charset="0"/>
                <a:cs typeface="Arial" panose="020B0604020202020204" pitchFamily="34" charset="0"/>
              </a:rPr>
              <a:t>Type in job name</a:t>
            </a:r>
          </a:p>
        </p:txBody>
      </p:sp>
      <p:sp>
        <p:nvSpPr>
          <p:cNvPr id="22" name="TextBox 21">
            <a:extLst>
              <a:ext uri="{FF2B5EF4-FFF2-40B4-BE49-F238E27FC236}">
                <a16:creationId xmlns:a16="http://schemas.microsoft.com/office/drawing/2014/main" id="{3AF66DD2-B42F-141D-E2D4-B36AC90C1174}"/>
              </a:ext>
            </a:extLst>
          </p:cNvPr>
          <p:cNvSpPr txBox="1"/>
          <p:nvPr/>
        </p:nvSpPr>
        <p:spPr>
          <a:xfrm>
            <a:off x="6297241" y="3911288"/>
            <a:ext cx="1390124" cy="369332"/>
          </a:xfrm>
          <a:prstGeom prst="rect">
            <a:avLst/>
          </a:prstGeom>
          <a:solidFill>
            <a:srgbClr val="FFFFFF">
              <a:alpha val="49804"/>
            </a:srgbClr>
          </a:solidFill>
        </p:spPr>
        <p:txBody>
          <a:bodyPr wrap="none" rtlCol="0">
            <a:spAutoFit/>
          </a:bodyPr>
          <a:lstStyle/>
          <a:p>
            <a:r>
              <a:rPr lang="en-US" dirty="0">
                <a:solidFill>
                  <a:srgbClr val="C00000"/>
                </a:solidFill>
                <a:latin typeface="Arial" panose="020B0604020202020204" pitchFamily="34" charset="0"/>
                <a:cs typeface="Arial" panose="020B0604020202020204" pitchFamily="34" charset="0"/>
              </a:rPr>
              <a:t>Add Protein</a:t>
            </a:r>
          </a:p>
        </p:txBody>
      </p:sp>
    </p:spTree>
    <p:extLst>
      <p:ext uri="{BB962C8B-B14F-4D97-AF65-F5344CB8AC3E}">
        <p14:creationId xmlns:p14="http://schemas.microsoft.com/office/powerpoint/2010/main" val="1671495955"/>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9" grpId="0" animBg="1"/>
      <p:bldP spid="20" grpId="0" animBg="1"/>
      <p:bldP spid="21"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BEB495B2-771B-FEDE-D659-507E477CAE16}"/>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0" y="102017"/>
            <a:ext cx="12192000" cy="6653965"/>
          </a:xfrm>
          <a:prstGeom prst="rect">
            <a:avLst/>
          </a:prstGeom>
        </p:spPr>
      </p:pic>
      <p:sp>
        <p:nvSpPr>
          <p:cNvPr id="4" name="Rounded Rectangle 3">
            <a:extLst>
              <a:ext uri="{FF2B5EF4-FFF2-40B4-BE49-F238E27FC236}">
                <a16:creationId xmlns:a16="http://schemas.microsoft.com/office/drawing/2014/main" id="{8114DB1A-0F85-B593-49A6-7FC1970E1208}"/>
              </a:ext>
            </a:extLst>
          </p:cNvPr>
          <p:cNvSpPr/>
          <p:nvPr/>
        </p:nvSpPr>
        <p:spPr>
          <a:xfrm>
            <a:off x="6079066" y="639439"/>
            <a:ext cx="731520" cy="347774"/>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84A188F-550D-83A8-8FE5-2AE9F36BDE63}"/>
              </a:ext>
            </a:extLst>
          </p:cNvPr>
          <p:cNvSpPr txBox="1"/>
          <p:nvPr/>
        </p:nvSpPr>
        <p:spPr>
          <a:xfrm>
            <a:off x="6669180" y="1080135"/>
            <a:ext cx="2172390" cy="369332"/>
          </a:xfrm>
          <a:prstGeom prst="rect">
            <a:avLst/>
          </a:prstGeom>
          <a:solidFill>
            <a:srgbClr val="FFFFFF">
              <a:alpha val="50196"/>
            </a:srgbClr>
          </a:solidFill>
        </p:spPr>
        <p:txBody>
          <a:bodyPr wrap="none" rtlCol="0">
            <a:spAutoFit/>
          </a:bodyPr>
          <a:lstStyle/>
          <a:p>
            <a:r>
              <a:rPr lang="en-US" dirty="0">
                <a:solidFill>
                  <a:srgbClr val="C00000"/>
                </a:solidFill>
                <a:latin typeface="Arial" panose="020B0604020202020204" pitchFamily="34" charset="0"/>
                <a:cs typeface="Arial" panose="020B0604020202020204" pitchFamily="34" charset="0"/>
              </a:rPr>
              <a:t>Add the third ligand</a:t>
            </a:r>
          </a:p>
        </p:txBody>
      </p:sp>
      <p:sp>
        <p:nvSpPr>
          <p:cNvPr id="6" name="Oval 5">
            <a:extLst>
              <a:ext uri="{FF2B5EF4-FFF2-40B4-BE49-F238E27FC236}">
                <a16:creationId xmlns:a16="http://schemas.microsoft.com/office/drawing/2014/main" id="{5E27C12A-84B0-95A2-283D-95F9CCADF621}"/>
              </a:ext>
            </a:extLst>
          </p:cNvPr>
          <p:cNvSpPr>
            <a:spLocks noChangeAspect="1"/>
          </p:cNvSpPr>
          <p:nvPr/>
        </p:nvSpPr>
        <p:spPr>
          <a:xfrm>
            <a:off x="5902098" y="1080135"/>
            <a:ext cx="806027" cy="365760"/>
          </a:xfrm>
          <a:prstGeom prst="ellipse">
            <a:avLst/>
          </a:prstGeom>
          <a:no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Arial" panose="020B0604020202020204" pitchFamily="34" charset="0"/>
                <a:cs typeface="Arial" panose="020B0604020202020204" pitchFamily="34" charset="0"/>
              </a:rPr>
              <a:t>17</a:t>
            </a:r>
          </a:p>
        </p:txBody>
      </p:sp>
      <p:sp>
        <p:nvSpPr>
          <p:cNvPr id="7" name="Rounded Rectangle 6">
            <a:extLst>
              <a:ext uri="{FF2B5EF4-FFF2-40B4-BE49-F238E27FC236}">
                <a16:creationId xmlns:a16="http://schemas.microsoft.com/office/drawing/2014/main" id="{A99EA7D2-089F-DDB5-A6AB-A478D1B8181D}"/>
              </a:ext>
            </a:extLst>
          </p:cNvPr>
          <p:cNvSpPr/>
          <p:nvPr/>
        </p:nvSpPr>
        <p:spPr>
          <a:xfrm>
            <a:off x="4063998" y="3331838"/>
            <a:ext cx="3657601" cy="808361"/>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3BAE1C9-89D2-BD89-BAF9-03E0E19486D4}"/>
              </a:ext>
            </a:extLst>
          </p:cNvPr>
          <p:cNvSpPr>
            <a:spLocks noChangeAspect="1"/>
          </p:cNvSpPr>
          <p:nvPr/>
        </p:nvSpPr>
        <p:spPr>
          <a:xfrm>
            <a:off x="3666898" y="2866601"/>
            <a:ext cx="806027" cy="365760"/>
          </a:xfrm>
          <a:prstGeom prst="ellipse">
            <a:avLst/>
          </a:prstGeom>
          <a:no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Arial" panose="020B0604020202020204" pitchFamily="34" charset="0"/>
                <a:cs typeface="Arial" panose="020B0604020202020204" pitchFamily="34" charset="0"/>
              </a:rPr>
              <a:t>18</a:t>
            </a:r>
          </a:p>
        </p:txBody>
      </p:sp>
      <p:sp>
        <p:nvSpPr>
          <p:cNvPr id="9" name="TextBox 8">
            <a:extLst>
              <a:ext uri="{FF2B5EF4-FFF2-40B4-BE49-F238E27FC236}">
                <a16:creationId xmlns:a16="http://schemas.microsoft.com/office/drawing/2014/main" id="{4BBBB203-9A5E-E14C-8E94-5A6F0039DAAE}"/>
              </a:ext>
            </a:extLst>
          </p:cNvPr>
          <p:cNvSpPr txBox="1"/>
          <p:nvPr/>
        </p:nvSpPr>
        <p:spPr>
          <a:xfrm>
            <a:off x="4551236" y="2635768"/>
            <a:ext cx="4235887" cy="646331"/>
          </a:xfrm>
          <a:prstGeom prst="rect">
            <a:avLst/>
          </a:prstGeom>
          <a:solidFill>
            <a:srgbClr val="FFFFFF">
              <a:alpha val="50196"/>
            </a:srgbClr>
          </a:solidFill>
        </p:spPr>
        <p:txBody>
          <a:bodyPr wrap="square" rtlCol="0">
            <a:spAutoFit/>
          </a:bodyPr>
          <a:lstStyle/>
          <a:p>
            <a:r>
              <a:rPr lang="en-US" dirty="0">
                <a:solidFill>
                  <a:srgbClr val="C00000"/>
                </a:solidFill>
                <a:latin typeface="Arial" panose="020B0604020202020204" pitchFamily="34" charset="0"/>
                <a:cs typeface="Arial" panose="020B0604020202020204" pitchFamily="34" charset="0"/>
              </a:rPr>
              <a:t>Paste the </a:t>
            </a:r>
            <a:r>
              <a:rPr lang="en-US" dirty="0" err="1">
                <a:solidFill>
                  <a:srgbClr val="C00000"/>
                </a:solidFill>
                <a:latin typeface="Arial" panose="020B0604020202020204" pitchFamily="34" charset="0"/>
                <a:cs typeface="Arial" panose="020B0604020202020204" pitchFamily="34" charset="0"/>
              </a:rPr>
              <a:t>LNnT</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GlycoCT</a:t>
            </a:r>
            <a:r>
              <a:rPr lang="en-US" dirty="0">
                <a:solidFill>
                  <a:srgbClr val="C00000"/>
                </a:solidFill>
                <a:latin typeface="Arial" panose="020B0604020202020204" pitchFamily="34" charset="0"/>
                <a:cs typeface="Arial" panose="020B0604020202020204" pitchFamily="34" charset="0"/>
              </a:rPr>
              <a:t> or draw from </a:t>
            </a:r>
            <a:r>
              <a:rPr lang="en-US" dirty="0" err="1">
                <a:solidFill>
                  <a:srgbClr val="C00000"/>
                </a:solidFill>
                <a:latin typeface="Arial" panose="020B0604020202020204" pitchFamily="34" charset="0"/>
                <a:cs typeface="Arial" panose="020B0604020202020204" pitchFamily="34" charset="0"/>
              </a:rPr>
              <a:t>SugarDrawer</a:t>
            </a:r>
            <a:r>
              <a:rPr lang="en-US" dirty="0">
                <a:solidFill>
                  <a:srgbClr val="C00000"/>
                </a:solidFill>
                <a:latin typeface="Arial" panose="020B0604020202020204" pitchFamily="34" charset="0"/>
                <a:cs typeface="Arial" panose="020B0604020202020204" pitchFamily="34" charset="0"/>
              </a:rPr>
              <a:t> by clicking the pencil icon</a:t>
            </a:r>
          </a:p>
        </p:txBody>
      </p:sp>
      <p:sp>
        <p:nvSpPr>
          <p:cNvPr id="10" name="Rounded Rectangle 9">
            <a:extLst>
              <a:ext uri="{FF2B5EF4-FFF2-40B4-BE49-F238E27FC236}">
                <a16:creationId xmlns:a16="http://schemas.microsoft.com/office/drawing/2014/main" id="{F27AA8FF-2975-3CA1-2025-7F98FF7EDB79}"/>
              </a:ext>
            </a:extLst>
          </p:cNvPr>
          <p:cNvSpPr/>
          <p:nvPr/>
        </p:nvSpPr>
        <p:spPr>
          <a:xfrm>
            <a:off x="364066" y="4483303"/>
            <a:ext cx="1693334" cy="308827"/>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BFD2420-DE1A-13EE-5DF3-85A3C4705077}"/>
              </a:ext>
            </a:extLst>
          </p:cNvPr>
          <p:cNvSpPr txBox="1"/>
          <p:nvPr/>
        </p:nvSpPr>
        <p:spPr>
          <a:xfrm>
            <a:off x="1064246" y="4932466"/>
            <a:ext cx="2172454" cy="369332"/>
          </a:xfrm>
          <a:prstGeom prst="rect">
            <a:avLst/>
          </a:prstGeom>
          <a:solidFill>
            <a:srgbClr val="FFFFFF">
              <a:alpha val="50196"/>
            </a:srgbClr>
          </a:solidFill>
        </p:spPr>
        <p:txBody>
          <a:bodyPr wrap="none" rtlCol="0">
            <a:spAutoFit/>
          </a:bodyPr>
          <a:lstStyle/>
          <a:p>
            <a:r>
              <a:rPr lang="en-US" dirty="0">
                <a:solidFill>
                  <a:srgbClr val="C00000"/>
                </a:solidFill>
                <a:latin typeface="Arial" panose="020B0604020202020204" pitchFamily="34" charset="0"/>
                <a:cs typeface="Arial" panose="020B0604020202020204" pitchFamily="34" charset="0"/>
              </a:rPr>
              <a:t>Toggle count to two</a:t>
            </a:r>
          </a:p>
        </p:txBody>
      </p:sp>
      <p:sp>
        <p:nvSpPr>
          <p:cNvPr id="12" name="Oval 11">
            <a:extLst>
              <a:ext uri="{FF2B5EF4-FFF2-40B4-BE49-F238E27FC236}">
                <a16:creationId xmlns:a16="http://schemas.microsoft.com/office/drawing/2014/main" id="{E68A12F4-005F-3CD6-10B5-8D27B3D98390}"/>
              </a:ext>
            </a:extLst>
          </p:cNvPr>
          <p:cNvSpPr>
            <a:spLocks noChangeAspect="1"/>
          </p:cNvSpPr>
          <p:nvPr/>
        </p:nvSpPr>
        <p:spPr>
          <a:xfrm>
            <a:off x="198118" y="4934252"/>
            <a:ext cx="806027" cy="365760"/>
          </a:xfrm>
          <a:prstGeom prst="ellipse">
            <a:avLst/>
          </a:prstGeom>
          <a:no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Arial" panose="020B0604020202020204" pitchFamily="34" charset="0"/>
                <a:cs typeface="Arial" panose="020B0604020202020204" pitchFamily="34" charset="0"/>
              </a:rPr>
              <a:t>19</a:t>
            </a:r>
          </a:p>
        </p:txBody>
      </p:sp>
      <p:sp>
        <p:nvSpPr>
          <p:cNvPr id="13" name="Rounded Rectangle 12">
            <a:extLst>
              <a:ext uri="{FF2B5EF4-FFF2-40B4-BE49-F238E27FC236}">
                <a16:creationId xmlns:a16="http://schemas.microsoft.com/office/drawing/2014/main" id="{2A3F323F-CFB5-B630-265C-5CAE8A25561A}"/>
              </a:ext>
            </a:extLst>
          </p:cNvPr>
          <p:cNvSpPr/>
          <p:nvPr/>
        </p:nvSpPr>
        <p:spPr>
          <a:xfrm>
            <a:off x="2192865" y="4203903"/>
            <a:ext cx="5528733" cy="588227"/>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CBC0DDE-53B1-902C-FEF5-F7103EE7E9EE}"/>
              </a:ext>
            </a:extLst>
          </p:cNvPr>
          <p:cNvSpPr>
            <a:spLocks noChangeAspect="1"/>
          </p:cNvSpPr>
          <p:nvPr/>
        </p:nvSpPr>
        <p:spPr>
          <a:xfrm>
            <a:off x="8988033" y="3836971"/>
            <a:ext cx="806027" cy="365760"/>
          </a:xfrm>
          <a:prstGeom prst="ellipse">
            <a:avLst/>
          </a:prstGeom>
          <a:no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Arial" panose="020B0604020202020204" pitchFamily="34" charset="0"/>
                <a:cs typeface="Arial" panose="020B0604020202020204" pitchFamily="34" charset="0"/>
              </a:rPr>
              <a:t>20</a:t>
            </a:r>
          </a:p>
        </p:txBody>
      </p:sp>
      <p:sp>
        <p:nvSpPr>
          <p:cNvPr id="15" name="Rounded Rectangle 14">
            <a:extLst>
              <a:ext uri="{FF2B5EF4-FFF2-40B4-BE49-F238E27FC236}">
                <a16:creationId xmlns:a16="http://schemas.microsoft.com/office/drawing/2014/main" id="{DDAAC368-A469-A2F6-FE38-DC8B6713FF55}"/>
              </a:ext>
            </a:extLst>
          </p:cNvPr>
          <p:cNvSpPr/>
          <p:nvPr/>
        </p:nvSpPr>
        <p:spPr>
          <a:xfrm>
            <a:off x="9711266" y="275371"/>
            <a:ext cx="731520" cy="291897"/>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D00D435-7A61-EC39-9343-4B1094ABCD28}"/>
              </a:ext>
            </a:extLst>
          </p:cNvPr>
          <p:cNvSpPr txBox="1"/>
          <p:nvPr/>
        </p:nvSpPr>
        <p:spPr>
          <a:xfrm>
            <a:off x="8210321" y="4286135"/>
            <a:ext cx="3890031" cy="646331"/>
          </a:xfrm>
          <a:prstGeom prst="rect">
            <a:avLst/>
          </a:prstGeom>
          <a:solidFill>
            <a:srgbClr val="FFFFFF">
              <a:alpha val="50196"/>
            </a:srgbClr>
          </a:solidFill>
        </p:spPr>
        <p:txBody>
          <a:bodyPr wrap="square" rtlCol="0">
            <a:spAutoFit/>
          </a:bodyPr>
          <a:lstStyle/>
          <a:p>
            <a:r>
              <a:rPr lang="en-US" dirty="0">
                <a:solidFill>
                  <a:srgbClr val="C00000"/>
                </a:solidFill>
                <a:latin typeface="Arial" panose="020B0604020202020204" pitchFamily="34" charset="0"/>
                <a:cs typeface="Arial" panose="020B0604020202020204" pitchFamily="34" charset="0"/>
              </a:rPr>
              <a:t>Look up </a:t>
            </a:r>
            <a:r>
              <a:rPr lang="en-US" dirty="0" err="1">
                <a:solidFill>
                  <a:srgbClr val="C00000"/>
                </a:solidFill>
                <a:latin typeface="Arial" panose="020B0604020202020204" pitchFamily="34" charset="0"/>
                <a:cs typeface="Arial" panose="020B0604020202020204" pitchFamily="34" charset="0"/>
              </a:rPr>
              <a:t>GlyTouCan</a:t>
            </a:r>
            <a:r>
              <a:rPr lang="en-US" dirty="0">
                <a:solidFill>
                  <a:srgbClr val="C00000"/>
                </a:solidFill>
                <a:latin typeface="Arial" panose="020B0604020202020204" pitchFamily="34" charset="0"/>
                <a:cs typeface="Arial" panose="020B0604020202020204" pitchFamily="34" charset="0"/>
              </a:rPr>
              <a:t> and </a:t>
            </a:r>
            <a:r>
              <a:rPr lang="en-US" dirty="0" err="1">
                <a:solidFill>
                  <a:srgbClr val="C00000"/>
                </a:solidFill>
                <a:latin typeface="Arial" panose="020B0604020202020204" pitchFamily="34" charset="0"/>
                <a:cs typeface="Arial" panose="020B0604020202020204" pitchFamily="34" charset="0"/>
              </a:rPr>
              <a:t>GlyGen</a:t>
            </a:r>
            <a:r>
              <a:rPr lang="en-US" dirty="0">
                <a:solidFill>
                  <a:srgbClr val="C00000"/>
                </a:solidFill>
                <a:latin typeface="Arial" panose="020B0604020202020204" pitchFamily="34" charset="0"/>
                <a:cs typeface="Arial" panose="020B0604020202020204" pitchFamily="34" charset="0"/>
              </a:rPr>
              <a:t> ID by clicking “Lookup” button</a:t>
            </a:r>
          </a:p>
        </p:txBody>
      </p:sp>
      <p:sp>
        <p:nvSpPr>
          <p:cNvPr id="17" name="Arc 16">
            <a:extLst>
              <a:ext uri="{FF2B5EF4-FFF2-40B4-BE49-F238E27FC236}">
                <a16:creationId xmlns:a16="http://schemas.microsoft.com/office/drawing/2014/main" id="{FBA1FA00-EA20-0500-40F5-7114B9FABE57}"/>
              </a:ext>
            </a:extLst>
          </p:cNvPr>
          <p:cNvSpPr/>
          <p:nvPr/>
        </p:nvSpPr>
        <p:spPr>
          <a:xfrm flipV="1">
            <a:off x="4748463" y="-3439237"/>
            <a:ext cx="5406874" cy="7922539"/>
          </a:xfrm>
          <a:prstGeom prst="arc">
            <a:avLst>
              <a:gd name="adj1" fmla="val 16457772"/>
              <a:gd name="adj2" fmla="val 21568027"/>
            </a:avLst>
          </a:prstGeom>
          <a:ln w="38100">
            <a:solidFill>
              <a:srgbClr val="C00000"/>
            </a:solidFill>
            <a:head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C33E98F6-1631-4F78-E2BC-2144C2D01F3C}"/>
              </a:ext>
            </a:extLst>
          </p:cNvPr>
          <p:cNvSpPr>
            <a:spLocks noChangeAspect="1"/>
          </p:cNvSpPr>
          <p:nvPr/>
        </p:nvSpPr>
        <p:spPr>
          <a:xfrm>
            <a:off x="11038733" y="666822"/>
            <a:ext cx="750419" cy="365760"/>
          </a:xfrm>
          <a:prstGeom prst="ellipse">
            <a:avLst/>
          </a:prstGeom>
          <a:no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Arial" panose="020B0604020202020204" pitchFamily="34" charset="0"/>
                <a:cs typeface="Arial" panose="020B0604020202020204" pitchFamily="34" charset="0"/>
              </a:rPr>
              <a:t>21</a:t>
            </a:r>
          </a:p>
        </p:txBody>
      </p:sp>
      <p:sp>
        <p:nvSpPr>
          <p:cNvPr id="19" name="Rounded Rectangle 18">
            <a:extLst>
              <a:ext uri="{FF2B5EF4-FFF2-40B4-BE49-F238E27FC236}">
                <a16:creationId xmlns:a16="http://schemas.microsoft.com/office/drawing/2014/main" id="{A650015F-7F6A-2043-77E6-3AC33298F0B8}"/>
              </a:ext>
            </a:extLst>
          </p:cNvPr>
          <p:cNvSpPr/>
          <p:nvPr/>
        </p:nvSpPr>
        <p:spPr>
          <a:xfrm>
            <a:off x="10943557" y="245745"/>
            <a:ext cx="940770" cy="365760"/>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86E5C81-94D3-ACCF-E14D-04CB7A2434D9}"/>
              </a:ext>
            </a:extLst>
          </p:cNvPr>
          <p:cNvSpPr txBox="1"/>
          <p:nvPr/>
        </p:nvSpPr>
        <p:spPr>
          <a:xfrm>
            <a:off x="10780887" y="1069461"/>
            <a:ext cx="1266111" cy="646331"/>
          </a:xfrm>
          <a:prstGeom prst="rect">
            <a:avLst/>
          </a:prstGeom>
          <a:solidFill>
            <a:srgbClr val="FFFFFF">
              <a:alpha val="50196"/>
            </a:srgbClr>
          </a:solidFill>
        </p:spPr>
        <p:txBody>
          <a:bodyPr wrap="square" rtlCol="0">
            <a:spAutoFit/>
          </a:bodyPr>
          <a:lstStyle/>
          <a:p>
            <a:r>
              <a:rPr lang="en-US" dirty="0">
                <a:solidFill>
                  <a:srgbClr val="C00000"/>
                </a:solidFill>
                <a:latin typeface="Arial" panose="020B0604020202020204" pitchFamily="34" charset="0"/>
                <a:cs typeface="Arial" panose="020B0604020202020204" pitchFamily="34" charset="0"/>
              </a:rPr>
              <a:t>Download JSON file</a:t>
            </a:r>
          </a:p>
        </p:txBody>
      </p:sp>
    </p:spTree>
    <p:extLst>
      <p:ext uri="{BB962C8B-B14F-4D97-AF65-F5344CB8AC3E}">
        <p14:creationId xmlns:p14="http://schemas.microsoft.com/office/powerpoint/2010/main" val="1912867131"/>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6D78B-70A0-32DA-2491-A0312493B8B7}"/>
            </a:ext>
          </a:extLst>
        </p:cNvPr>
        <p:cNvGrpSpPr/>
        <p:nvPr/>
      </p:nvGrpSpPr>
      <p:grpSpPr>
        <a:xfrm>
          <a:off x="0" y="0"/>
          <a:ext cx="0" cy="0"/>
          <a:chOff x="0" y="0"/>
          <a:chExt cx="0" cy="0"/>
        </a:xfrm>
      </p:grpSpPr>
      <p:pic>
        <p:nvPicPr>
          <p:cNvPr id="5" name="Picture 4" descr="A screenshot of a computer&#10;&#10;AI-generated content may be incorrect.">
            <a:extLst>
              <a:ext uri="{FF2B5EF4-FFF2-40B4-BE49-F238E27FC236}">
                <a16:creationId xmlns:a16="http://schemas.microsoft.com/office/drawing/2014/main" id="{04411992-70D6-C470-BB1E-52BF2F194D96}"/>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0" y="94774"/>
            <a:ext cx="12192000" cy="6668453"/>
          </a:xfrm>
          <a:prstGeom prst="rect">
            <a:avLst/>
          </a:prstGeom>
        </p:spPr>
      </p:pic>
      <p:sp>
        <p:nvSpPr>
          <p:cNvPr id="6" name="Rounded Rectangle 5">
            <a:extLst>
              <a:ext uri="{FF2B5EF4-FFF2-40B4-BE49-F238E27FC236}">
                <a16:creationId xmlns:a16="http://schemas.microsoft.com/office/drawing/2014/main" id="{01B43F80-2BCF-D2C5-9AE8-B9CDDF93F4DE}"/>
              </a:ext>
            </a:extLst>
          </p:cNvPr>
          <p:cNvSpPr/>
          <p:nvPr/>
        </p:nvSpPr>
        <p:spPr>
          <a:xfrm>
            <a:off x="1555775" y="1764065"/>
            <a:ext cx="6155936" cy="1464657"/>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CDC955B-40F7-7AFF-371F-89DA536E3C5A}"/>
              </a:ext>
            </a:extLst>
          </p:cNvPr>
          <p:cNvSpPr>
            <a:spLocks noChangeAspect="1"/>
          </p:cNvSpPr>
          <p:nvPr/>
        </p:nvSpPr>
        <p:spPr>
          <a:xfrm>
            <a:off x="11228221" y="720090"/>
            <a:ext cx="365760" cy="365760"/>
          </a:xfrm>
          <a:prstGeom prst="ellipse">
            <a:avLst/>
          </a:prstGeom>
          <a:no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Arial" panose="020B0604020202020204" pitchFamily="34" charset="0"/>
                <a:cs typeface="Arial" panose="020B0604020202020204" pitchFamily="34" charset="0"/>
              </a:rPr>
              <a:t>5</a:t>
            </a:r>
          </a:p>
        </p:txBody>
      </p:sp>
      <p:sp>
        <p:nvSpPr>
          <p:cNvPr id="8" name="Rounded Rectangle 7">
            <a:extLst>
              <a:ext uri="{FF2B5EF4-FFF2-40B4-BE49-F238E27FC236}">
                <a16:creationId xmlns:a16="http://schemas.microsoft.com/office/drawing/2014/main" id="{1C488ED5-476F-D59E-57E9-6A5092C0BC1B}"/>
              </a:ext>
            </a:extLst>
          </p:cNvPr>
          <p:cNvSpPr/>
          <p:nvPr/>
        </p:nvSpPr>
        <p:spPr>
          <a:xfrm>
            <a:off x="10940716" y="245745"/>
            <a:ext cx="940770" cy="365760"/>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481E0DB-67D1-C3F1-0829-D30D8516AD6D}"/>
              </a:ext>
            </a:extLst>
          </p:cNvPr>
          <p:cNvSpPr>
            <a:spLocks noChangeAspect="1"/>
          </p:cNvSpPr>
          <p:nvPr/>
        </p:nvSpPr>
        <p:spPr>
          <a:xfrm>
            <a:off x="3163979" y="1300291"/>
            <a:ext cx="365760" cy="365760"/>
          </a:xfrm>
          <a:prstGeom prst="ellipse">
            <a:avLst/>
          </a:prstGeom>
          <a:no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Arial" panose="020B0604020202020204" pitchFamily="34" charset="0"/>
                <a:cs typeface="Arial" panose="020B0604020202020204" pitchFamily="34" charset="0"/>
              </a:rPr>
              <a:t>3</a:t>
            </a:r>
          </a:p>
        </p:txBody>
      </p:sp>
      <p:sp>
        <p:nvSpPr>
          <p:cNvPr id="11" name="TextBox 10">
            <a:extLst>
              <a:ext uri="{FF2B5EF4-FFF2-40B4-BE49-F238E27FC236}">
                <a16:creationId xmlns:a16="http://schemas.microsoft.com/office/drawing/2014/main" id="{3232BE24-53EA-D0D3-FC35-8B3A3926A52A}"/>
              </a:ext>
            </a:extLst>
          </p:cNvPr>
          <p:cNvSpPr txBox="1"/>
          <p:nvPr/>
        </p:nvSpPr>
        <p:spPr>
          <a:xfrm>
            <a:off x="3548100" y="1300291"/>
            <a:ext cx="2569934" cy="369332"/>
          </a:xfrm>
          <a:prstGeom prst="rect">
            <a:avLst/>
          </a:prstGeom>
          <a:solidFill>
            <a:srgbClr val="FFFFFF">
              <a:alpha val="50196"/>
            </a:srgbClr>
          </a:solidFill>
        </p:spPr>
        <p:txBody>
          <a:bodyPr wrap="none" rtlCol="0">
            <a:spAutoFit/>
          </a:bodyPr>
          <a:lstStyle/>
          <a:p>
            <a:r>
              <a:rPr lang="en-US" dirty="0">
                <a:solidFill>
                  <a:srgbClr val="C00000"/>
                </a:solidFill>
                <a:latin typeface="Arial" panose="020B0604020202020204" pitchFamily="34" charset="0"/>
                <a:cs typeface="Arial" panose="020B0604020202020204" pitchFamily="34" charset="0"/>
              </a:rPr>
              <a:t>Enter protein sequence</a:t>
            </a:r>
          </a:p>
        </p:txBody>
      </p:sp>
      <p:sp>
        <p:nvSpPr>
          <p:cNvPr id="12" name="TextBox 11">
            <a:extLst>
              <a:ext uri="{FF2B5EF4-FFF2-40B4-BE49-F238E27FC236}">
                <a16:creationId xmlns:a16="http://schemas.microsoft.com/office/drawing/2014/main" id="{C53A10D3-4F1D-EEFE-E38F-CEA828A32623}"/>
              </a:ext>
            </a:extLst>
          </p:cNvPr>
          <p:cNvSpPr txBox="1"/>
          <p:nvPr/>
        </p:nvSpPr>
        <p:spPr>
          <a:xfrm>
            <a:off x="8978887" y="720391"/>
            <a:ext cx="2249334" cy="369332"/>
          </a:xfrm>
          <a:prstGeom prst="rect">
            <a:avLst/>
          </a:prstGeom>
          <a:solidFill>
            <a:srgbClr val="FFFFFF">
              <a:alpha val="50196"/>
            </a:srgbClr>
          </a:solidFill>
        </p:spPr>
        <p:txBody>
          <a:bodyPr wrap="none" rtlCol="0">
            <a:spAutoFit/>
          </a:bodyPr>
          <a:lstStyle/>
          <a:p>
            <a:r>
              <a:rPr lang="en-US" dirty="0">
                <a:solidFill>
                  <a:srgbClr val="C00000"/>
                </a:solidFill>
                <a:latin typeface="Arial" panose="020B0604020202020204" pitchFamily="34" charset="0"/>
                <a:cs typeface="Arial" panose="020B0604020202020204" pitchFamily="34" charset="0"/>
              </a:rPr>
              <a:t>Download JSON file</a:t>
            </a:r>
          </a:p>
        </p:txBody>
      </p:sp>
      <p:sp>
        <p:nvSpPr>
          <p:cNvPr id="13" name="Oval 12">
            <a:extLst>
              <a:ext uri="{FF2B5EF4-FFF2-40B4-BE49-F238E27FC236}">
                <a16:creationId xmlns:a16="http://schemas.microsoft.com/office/drawing/2014/main" id="{89978187-1E1A-1FA1-E0FE-8A99705D76CD}"/>
              </a:ext>
            </a:extLst>
          </p:cNvPr>
          <p:cNvSpPr>
            <a:spLocks noChangeAspect="1"/>
          </p:cNvSpPr>
          <p:nvPr/>
        </p:nvSpPr>
        <p:spPr>
          <a:xfrm>
            <a:off x="299853" y="3377647"/>
            <a:ext cx="365760" cy="365760"/>
          </a:xfrm>
          <a:prstGeom prst="ellipse">
            <a:avLst/>
          </a:prstGeom>
          <a:no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Arial" panose="020B0604020202020204" pitchFamily="34" charset="0"/>
                <a:cs typeface="Arial" panose="020B0604020202020204" pitchFamily="34" charset="0"/>
              </a:rPr>
              <a:t>4</a:t>
            </a:r>
          </a:p>
        </p:txBody>
      </p:sp>
      <p:sp>
        <p:nvSpPr>
          <p:cNvPr id="14" name="TextBox 13">
            <a:extLst>
              <a:ext uri="{FF2B5EF4-FFF2-40B4-BE49-F238E27FC236}">
                <a16:creationId xmlns:a16="http://schemas.microsoft.com/office/drawing/2014/main" id="{6D313430-C857-F732-F633-94D36F3E2C06}"/>
              </a:ext>
            </a:extLst>
          </p:cNvPr>
          <p:cNvSpPr txBox="1"/>
          <p:nvPr/>
        </p:nvSpPr>
        <p:spPr>
          <a:xfrm>
            <a:off x="675095" y="3375861"/>
            <a:ext cx="3006016" cy="369332"/>
          </a:xfrm>
          <a:prstGeom prst="rect">
            <a:avLst/>
          </a:prstGeom>
          <a:solidFill>
            <a:srgbClr val="FFFFFF">
              <a:alpha val="50196"/>
            </a:srgbClr>
          </a:solidFill>
        </p:spPr>
        <p:txBody>
          <a:bodyPr wrap="none" rtlCol="0">
            <a:spAutoFit/>
          </a:bodyPr>
          <a:lstStyle/>
          <a:p>
            <a:r>
              <a:rPr lang="en-US" dirty="0">
                <a:solidFill>
                  <a:srgbClr val="C00000"/>
                </a:solidFill>
                <a:latin typeface="Arial" panose="020B0604020202020204" pitchFamily="34" charset="0"/>
                <a:cs typeface="Arial" panose="020B0604020202020204" pitchFamily="34" charset="0"/>
              </a:rPr>
              <a:t>Toggle counts for multimers</a:t>
            </a:r>
          </a:p>
        </p:txBody>
      </p:sp>
      <p:sp>
        <p:nvSpPr>
          <p:cNvPr id="15" name="Rounded Rectangle 14">
            <a:extLst>
              <a:ext uri="{FF2B5EF4-FFF2-40B4-BE49-F238E27FC236}">
                <a16:creationId xmlns:a16="http://schemas.microsoft.com/office/drawing/2014/main" id="{0732136F-A77C-18D8-D5BA-70DC803A7DC5}"/>
              </a:ext>
            </a:extLst>
          </p:cNvPr>
          <p:cNvSpPr/>
          <p:nvPr/>
        </p:nvSpPr>
        <p:spPr>
          <a:xfrm>
            <a:off x="299853" y="2511846"/>
            <a:ext cx="1165390" cy="716876"/>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906701"/>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7E56B-4C82-9C3C-C5F2-213813D16F8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16AAEA8-6003-FAB7-3071-E96849CAC678}"/>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Modeling glycoproteins</a:t>
            </a:r>
          </a:p>
        </p:txBody>
      </p:sp>
      <p:sp>
        <p:nvSpPr>
          <p:cNvPr id="5" name="Text Placeholder 4">
            <a:extLst>
              <a:ext uri="{FF2B5EF4-FFF2-40B4-BE49-F238E27FC236}">
                <a16:creationId xmlns:a16="http://schemas.microsoft.com/office/drawing/2014/main" id="{990B9240-3FA8-BB12-EAF8-FC6BC5847A5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16093972"/>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3B501-CA68-232C-9D71-1480BB0AE0EB}"/>
            </a:ext>
          </a:extLst>
        </p:cNvPr>
        <p:cNvGrpSpPr/>
        <p:nvPr/>
      </p:nvGrpSpPr>
      <p:grpSpPr>
        <a:xfrm>
          <a:off x="0" y="0"/>
          <a:ext cx="0" cy="0"/>
          <a:chOff x="0" y="0"/>
          <a:chExt cx="0" cy="0"/>
        </a:xfrm>
      </p:grpSpPr>
      <p:pic>
        <p:nvPicPr>
          <p:cNvPr id="10" name="Picture 9" descr="A screenshot of a computer&#10;&#10;AI-generated content may be incorrect.">
            <a:extLst>
              <a:ext uri="{FF2B5EF4-FFF2-40B4-BE49-F238E27FC236}">
                <a16:creationId xmlns:a16="http://schemas.microsoft.com/office/drawing/2014/main" id="{A725B374-A355-D15F-FE6C-6675A652C68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0" y="847165"/>
            <a:ext cx="12192000" cy="5163671"/>
          </a:xfrm>
          <a:prstGeom prst="rect">
            <a:avLst/>
          </a:prstGeom>
        </p:spPr>
      </p:pic>
      <p:sp>
        <p:nvSpPr>
          <p:cNvPr id="11" name="Rounded Rectangle 10">
            <a:extLst>
              <a:ext uri="{FF2B5EF4-FFF2-40B4-BE49-F238E27FC236}">
                <a16:creationId xmlns:a16="http://schemas.microsoft.com/office/drawing/2014/main" id="{A59F6852-FA91-9859-B5B5-4F86A96FC00A}"/>
              </a:ext>
            </a:extLst>
          </p:cNvPr>
          <p:cNvSpPr/>
          <p:nvPr/>
        </p:nvSpPr>
        <p:spPr>
          <a:xfrm>
            <a:off x="143220" y="2952520"/>
            <a:ext cx="2588963" cy="1145755"/>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A2BDE8A-EBAA-2E14-0E8B-E5A8558E8DCE}"/>
              </a:ext>
            </a:extLst>
          </p:cNvPr>
          <p:cNvSpPr>
            <a:spLocks noChangeAspect="1"/>
          </p:cNvSpPr>
          <p:nvPr/>
        </p:nvSpPr>
        <p:spPr>
          <a:xfrm>
            <a:off x="2262865" y="2471650"/>
            <a:ext cx="365760" cy="365760"/>
          </a:xfrm>
          <a:prstGeom prst="ellipse">
            <a:avLst/>
          </a:prstGeom>
          <a:no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Arial" panose="020B0604020202020204" pitchFamily="34" charset="0"/>
                <a:cs typeface="Arial" panose="020B0604020202020204" pitchFamily="34" charset="0"/>
              </a:rPr>
              <a:t>1</a:t>
            </a:r>
          </a:p>
        </p:txBody>
      </p:sp>
      <p:sp>
        <p:nvSpPr>
          <p:cNvPr id="19" name="Rounded Rectangle 18">
            <a:extLst>
              <a:ext uri="{FF2B5EF4-FFF2-40B4-BE49-F238E27FC236}">
                <a16:creationId xmlns:a16="http://schemas.microsoft.com/office/drawing/2014/main" id="{600DDB92-7413-03AB-D932-75D1930E1B45}"/>
              </a:ext>
            </a:extLst>
          </p:cNvPr>
          <p:cNvSpPr/>
          <p:nvPr/>
        </p:nvSpPr>
        <p:spPr>
          <a:xfrm>
            <a:off x="5504319" y="4335986"/>
            <a:ext cx="780925" cy="396788"/>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34477BC-E3C1-845C-A5B7-136C6B63B27B}"/>
              </a:ext>
            </a:extLst>
          </p:cNvPr>
          <p:cNvSpPr>
            <a:spLocks noChangeAspect="1"/>
          </p:cNvSpPr>
          <p:nvPr/>
        </p:nvSpPr>
        <p:spPr>
          <a:xfrm>
            <a:off x="5894781" y="3915395"/>
            <a:ext cx="365760" cy="365760"/>
          </a:xfrm>
          <a:prstGeom prst="ellipse">
            <a:avLst/>
          </a:prstGeom>
          <a:no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Arial" panose="020B0604020202020204" pitchFamily="34" charset="0"/>
                <a:cs typeface="Arial" panose="020B0604020202020204" pitchFamily="34" charset="0"/>
              </a:rPr>
              <a:t>2</a:t>
            </a:r>
          </a:p>
        </p:txBody>
      </p:sp>
      <p:sp>
        <p:nvSpPr>
          <p:cNvPr id="21" name="TextBox 20">
            <a:extLst>
              <a:ext uri="{FF2B5EF4-FFF2-40B4-BE49-F238E27FC236}">
                <a16:creationId xmlns:a16="http://schemas.microsoft.com/office/drawing/2014/main" id="{C7F691B3-04BF-AD9C-12AD-AFCA5088FF11}"/>
              </a:ext>
            </a:extLst>
          </p:cNvPr>
          <p:cNvSpPr txBox="1"/>
          <p:nvPr/>
        </p:nvSpPr>
        <p:spPr>
          <a:xfrm>
            <a:off x="2628625" y="2468078"/>
            <a:ext cx="1941622" cy="369332"/>
          </a:xfrm>
          <a:prstGeom prst="rect">
            <a:avLst/>
          </a:prstGeom>
          <a:solidFill>
            <a:srgbClr val="FFFFFF">
              <a:alpha val="50196"/>
            </a:srgbClr>
          </a:solidFill>
        </p:spPr>
        <p:txBody>
          <a:bodyPr wrap="none" rtlCol="0">
            <a:spAutoFit/>
          </a:bodyPr>
          <a:lstStyle/>
          <a:p>
            <a:r>
              <a:rPr lang="en-US" dirty="0">
                <a:solidFill>
                  <a:srgbClr val="C00000"/>
                </a:solidFill>
                <a:latin typeface="Arial" panose="020B0604020202020204" pitchFamily="34" charset="0"/>
                <a:cs typeface="Arial" panose="020B0604020202020204" pitchFamily="34" charset="0"/>
              </a:rPr>
              <a:t>Type in job name</a:t>
            </a:r>
          </a:p>
        </p:txBody>
      </p:sp>
      <p:sp>
        <p:nvSpPr>
          <p:cNvPr id="22" name="TextBox 21">
            <a:extLst>
              <a:ext uri="{FF2B5EF4-FFF2-40B4-BE49-F238E27FC236}">
                <a16:creationId xmlns:a16="http://schemas.microsoft.com/office/drawing/2014/main" id="{CFCDB3EC-9D66-2313-9DE7-173382ABF7F1}"/>
              </a:ext>
            </a:extLst>
          </p:cNvPr>
          <p:cNvSpPr txBox="1"/>
          <p:nvPr/>
        </p:nvSpPr>
        <p:spPr>
          <a:xfrm>
            <a:off x="6297241" y="3911288"/>
            <a:ext cx="1390124" cy="369332"/>
          </a:xfrm>
          <a:prstGeom prst="rect">
            <a:avLst/>
          </a:prstGeom>
          <a:solidFill>
            <a:srgbClr val="FFFFFF">
              <a:alpha val="49804"/>
            </a:srgbClr>
          </a:solidFill>
        </p:spPr>
        <p:txBody>
          <a:bodyPr wrap="none" rtlCol="0">
            <a:spAutoFit/>
          </a:bodyPr>
          <a:lstStyle/>
          <a:p>
            <a:r>
              <a:rPr lang="en-US" dirty="0">
                <a:solidFill>
                  <a:srgbClr val="C00000"/>
                </a:solidFill>
                <a:latin typeface="Arial" panose="020B0604020202020204" pitchFamily="34" charset="0"/>
                <a:cs typeface="Arial" panose="020B0604020202020204" pitchFamily="34" charset="0"/>
              </a:rPr>
              <a:t>Add Protein</a:t>
            </a:r>
          </a:p>
        </p:txBody>
      </p:sp>
    </p:spTree>
    <p:extLst>
      <p:ext uri="{BB962C8B-B14F-4D97-AF65-F5344CB8AC3E}">
        <p14:creationId xmlns:p14="http://schemas.microsoft.com/office/powerpoint/2010/main" val="1094460580"/>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9" grpId="0" animBg="1"/>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BB9E9-5480-3A83-BFC6-D1D01B5BCB4B}"/>
            </a:ext>
          </a:extLst>
        </p:cNvPr>
        <p:cNvGrpSpPr/>
        <p:nvPr/>
      </p:nvGrpSpPr>
      <p:grpSpPr>
        <a:xfrm>
          <a:off x="0" y="0"/>
          <a:ext cx="0" cy="0"/>
          <a:chOff x="0" y="0"/>
          <a:chExt cx="0" cy="0"/>
        </a:xfrm>
      </p:grpSpPr>
      <p:pic>
        <p:nvPicPr>
          <p:cNvPr id="5" name="Picture 4" descr="A screenshot of a computer&#10;&#10;AI-generated content may be incorrect.">
            <a:extLst>
              <a:ext uri="{FF2B5EF4-FFF2-40B4-BE49-F238E27FC236}">
                <a16:creationId xmlns:a16="http://schemas.microsoft.com/office/drawing/2014/main" id="{36426E2B-C13E-52CB-F7B2-A462039571F4}"/>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rcRect/>
          <a:stretch>
            <a:fillRect/>
          </a:stretch>
        </p:blipFill>
        <p:spPr>
          <a:xfrm>
            <a:off x="0" y="94774"/>
            <a:ext cx="12192000" cy="6668453"/>
          </a:xfrm>
          <a:prstGeom prst="rect">
            <a:avLst/>
          </a:prstGeom>
        </p:spPr>
      </p:pic>
      <p:sp>
        <p:nvSpPr>
          <p:cNvPr id="6" name="Rounded Rectangle 5">
            <a:extLst>
              <a:ext uri="{FF2B5EF4-FFF2-40B4-BE49-F238E27FC236}">
                <a16:creationId xmlns:a16="http://schemas.microsoft.com/office/drawing/2014/main" id="{DBB02E62-E4AE-AE9F-81ED-C6C26DC9E954}"/>
              </a:ext>
            </a:extLst>
          </p:cNvPr>
          <p:cNvSpPr/>
          <p:nvPr/>
        </p:nvSpPr>
        <p:spPr>
          <a:xfrm>
            <a:off x="1555775" y="1764065"/>
            <a:ext cx="6155936" cy="1464657"/>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08FA454-7689-985E-8FE1-97A8FE8DA5CF}"/>
              </a:ext>
            </a:extLst>
          </p:cNvPr>
          <p:cNvSpPr>
            <a:spLocks noChangeAspect="1"/>
          </p:cNvSpPr>
          <p:nvPr/>
        </p:nvSpPr>
        <p:spPr>
          <a:xfrm>
            <a:off x="11228221" y="720090"/>
            <a:ext cx="365760" cy="365760"/>
          </a:xfrm>
          <a:prstGeom prst="ellipse">
            <a:avLst/>
          </a:prstGeom>
          <a:no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Arial" panose="020B0604020202020204" pitchFamily="34" charset="0"/>
                <a:cs typeface="Arial" panose="020B0604020202020204" pitchFamily="34" charset="0"/>
              </a:rPr>
              <a:t>8</a:t>
            </a:r>
            <a:endParaRPr lang="en-US" sz="2400" dirty="0">
              <a:solidFill>
                <a:srgbClr val="C00000"/>
              </a:solidFill>
              <a:latin typeface="Arial" panose="020B0604020202020204" pitchFamily="34" charset="0"/>
              <a:cs typeface="Arial" panose="020B0604020202020204" pitchFamily="34" charset="0"/>
            </a:endParaRPr>
          </a:p>
        </p:txBody>
      </p:sp>
      <p:sp>
        <p:nvSpPr>
          <p:cNvPr id="8" name="Rounded Rectangle 7">
            <a:extLst>
              <a:ext uri="{FF2B5EF4-FFF2-40B4-BE49-F238E27FC236}">
                <a16:creationId xmlns:a16="http://schemas.microsoft.com/office/drawing/2014/main" id="{7DB69A21-5BD6-3A95-A264-C94F13FF29AD}"/>
              </a:ext>
            </a:extLst>
          </p:cNvPr>
          <p:cNvSpPr/>
          <p:nvPr/>
        </p:nvSpPr>
        <p:spPr>
          <a:xfrm>
            <a:off x="10940716" y="245745"/>
            <a:ext cx="940770" cy="365760"/>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C4F5130-BDD7-E079-99FD-83F07BBA8C98}"/>
              </a:ext>
            </a:extLst>
          </p:cNvPr>
          <p:cNvSpPr>
            <a:spLocks noChangeAspect="1"/>
          </p:cNvSpPr>
          <p:nvPr/>
        </p:nvSpPr>
        <p:spPr>
          <a:xfrm>
            <a:off x="3163979" y="1300291"/>
            <a:ext cx="365760" cy="365760"/>
          </a:xfrm>
          <a:prstGeom prst="ellipse">
            <a:avLst/>
          </a:prstGeom>
          <a:no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Arial" panose="020B0604020202020204" pitchFamily="34" charset="0"/>
                <a:cs typeface="Arial" panose="020B0604020202020204" pitchFamily="34" charset="0"/>
              </a:rPr>
              <a:t>3</a:t>
            </a:r>
          </a:p>
        </p:txBody>
      </p:sp>
      <p:sp>
        <p:nvSpPr>
          <p:cNvPr id="11" name="TextBox 10">
            <a:extLst>
              <a:ext uri="{FF2B5EF4-FFF2-40B4-BE49-F238E27FC236}">
                <a16:creationId xmlns:a16="http://schemas.microsoft.com/office/drawing/2014/main" id="{7580A08A-9AB4-F9FD-FC2C-D0C0A1EBBB23}"/>
              </a:ext>
            </a:extLst>
          </p:cNvPr>
          <p:cNvSpPr txBox="1"/>
          <p:nvPr/>
        </p:nvSpPr>
        <p:spPr>
          <a:xfrm>
            <a:off x="3548100" y="1300291"/>
            <a:ext cx="2569934" cy="369332"/>
          </a:xfrm>
          <a:prstGeom prst="rect">
            <a:avLst/>
          </a:prstGeom>
          <a:solidFill>
            <a:srgbClr val="FFFFFF">
              <a:alpha val="50196"/>
            </a:srgbClr>
          </a:solidFill>
        </p:spPr>
        <p:txBody>
          <a:bodyPr wrap="none" rtlCol="0">
            <a:spAutoFit/>
          </a:bodyPr>
          <a:lstStyle/>
          <a:p>
            <a:r>
              <a:rPr lang="en-US" dirty="0">
                <a:solidFill>
                  <a:srgbClr val="C00000"/>
                </a:solidFill>
                <a:latin typeface="Arial" panose="020B0604020202020204" pitchFamily="34" charset="0"/>
                <a:cs typeface="Arial" panose="020B0604020202020204" pitchFamily="34" charset="0"/>
              </a:rPr>
              <a:t>Enter protein sequence</a:t>
            </a:r>
          </a:p>
        </p:txBody>
      </p:sp>
      <p:sp>
        <p:nvSpPr>
          <p:cNvPr id="12" name="TextBox 11">
            <a:extLst>
              <a:ext uri="{FF2B5EF4-FFF2-40B4-BE49-F238E27FC236}">
                <a16:creationId xmlns:a16="http://schemas.microsoft.com/office/drawing/2014/main" id="{95A3FAE1-BFA2-2798-4E79-88A1A98FEE60}"/>
              </a:ext>
            </a:extLst>
          </p:cNvPr>
          <p:cNvSpPr txBox="1"/>
          <p:nvPr/>
        </p:nvSpPr>
        <p:spPr>
          <a:xfrm>
            <a:off x="9804085" y="1113839"/>
            <a:ext cx="2249334" cy="369332"/>
          </a:xfrm>
          <a:prstGeom prst="rect">
            <a:avLst/>
          </a:prstGeom>
          <a:solidFill>
            <a:srgbClr val="FFFFFF">
              <a:alpha val="50196"/>
            </a:srgbClr>
          </a:solidFill>
        </p:spPr>
        <p:txBody>
          <a:bodyPr wrap="none" rtlCol="0">
            <a:spAutoFit/>
          </a:bodyPr>
          <a:lstStyle/>
          <a:p>
            <a:r>
              <a:rPr lang="en-US" dirty="0">
                <a:solidFill>
                  <a:srgbClr val="C00000"/>
                </a:solidFill>
                <a:latin typeface="Arial" panose="020B0604020202020204" pitchFamily="34" charset="0"/>
                <a:cs typeface="Arial" panose="020B0604020202020204" pitchFamily="34" charset="0"/>
              </a:rPr>
              <a:t>Download JSON file</a:t>
            </a:r>
          </a:p>
        </p:txBody>
      </p:sp>
      <p:sp>
        <p:nvSpPr>
          <p:cNvPr id="13" name="Oval 12">
            <a:extLst>
              <a:ext uri="{FF2B5EF4-FFF2-40B4-BE49-F238E27FC236}">
                <a16:creationId xmlns:a16="http://schemas.microsoft.com/office/drawing/2014/main" id="{64374422-44CB-56DF-9655-5AD90602B51A}"/>
              </a:ext>
            </a:extLst>
          </p:cNvPr>
          <p:cNvSpPr>
            <a:spLocks noChangeAspect="1"/>
          </p:cNvSpPr>
          <p:nvPr/>
        </p:nvSpPr>
        <p:spPr>
          <a:xfrm>
            <a:off x="299853" y="3377647"/>
            <a:ext cx="365760" cy="365760"/>
          </a:xfrm>
          <a:prstGeom prst="ellipse">
            <a:avLst/>
          </a:prstGeom>
          <a:solidFill>
            <a:srgbClr val="FFFFFF">
              <a:alpha val="50588"/>
            </a:srgbClr>
          </a:solid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Arial" panose="020B0604020202020204" pitchFamily="34" charset="0"/>
                <a:cs typeface="Arial" panose="020B0604020202020204" pitchFamily="34" charset="0"/>
              </a:rPr>
              <a:t>4</a:t>
            </a:r>
          </a:p>
        </p:txBody>
      </p:sp>
      <p:sp>
        <p:nvSpPr>
          <p:cNvPr id="14" name="TextBox 13">
            <a:extLst>
              <a:ext uri="{FF2B5EF4-FFF2-40B4-BE49-F238E27FC236}">
                <a16:creationId xmlns:a16="http://schemas.microsoft.com/office/drawing/2014/main" id="{DEA84A8D-F046-AA53-D6E6-B5EEAF2B5FDA}"/>
              </a:ext>
            </a:extLst>
          </p:cNvPr>
          <p:cNvSpPr txBox="1"/>
          <p:nvPr/>
        </p:nvSpPr>
        <p:spPr>
          <a:xfrm>
            <a:off x="675095" y="3375861"/>
            <a:ext cx="3006016" cy="369332"/>
          </a:xfrm>
          <a:prstGeom prst="rect">
            <a:avLst/>
          </a:prstGeom>
          <a:solidFill>
            <a:srgbClr val="FFFFFF">
              <a:alpha val="50196"/>
            </a:srgbClr>
          </a:solidFill>
        </p:spPr>
        <p:txBody>
          <a:bodyPr wrap="none" rtlCol="0">
            <a:spAutoFit/>
          </a:bodyPr>
          <a:lstStyle/>
          <a:p>
            <a:r>
              <a:rPr lang="en-US" dirty="0">
                <a:solidFill>
                  <a:srgbClr val="C00000"/>
                </a:solidFill>
                <a:latin typeface="Arial" panose="020B0604020202020204" pitchFamily="34" charset="0"/>
                <a:cs typeface="Arial" panose="020B0604020202020204" pitchFamily="34" charset="0"/>
              </a:rPr>
              <a:t>Toggle counts for multimers</a:t>
            </a:r>
          </a:p>
        </p:txBody>
      </p:sp>
      <p:sp>
        <p:nvSpPr>
          <p:cNvPr id="15" name="Rounded Rectangle 14">
            <a:extLst>
              <a:ext uri="{FF2B5EF4-FFF2-40B4-BE49-F238E27FC236}">
                <a16:creationId xmlns:a16="http://schemas.microsoft.com/office/drawing/2014/main" id="{DB05BDCD-4D2A-7DC0-28A1-60A937E245D8}"/>
              </a:ext>
            </a:extLst>
          </p:cNvPr>
          <p:cNvSpPr/>
          <p:nvPr/>
        </p:nvSpPr>
        <p:spPr>
          <a:xfrm>
            <a:off x="299853" y="2511846"/>
            <a:ext cx="1165390" cy="716876"/>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a:extLst>
              <a:ext uri="{FF2B5EF4-FFF2-40B4-BE49-F238E27FC236}">
                <a16:creationId xmlns:a16="http://schemas.microsoft.com/office/drawing/2014/main" id="{5AA95AB6-CC3F-7534-BDBC-A64EB979C3DD}"/>
              </a:ext>
            </a:extLst>
          </p:cNvPr>
          <p:cNvSpPr/>
          <p:nvPr/>
        </p:nvSpPr>
        <p:spPr>
          <a:xfrm>
            <a:off x="6248961" y="3999123"/>
            <a:ext cx="1363693" cy="451691"/>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9C85E030-C8AC-FC82-83E9-77A47B7A8980}"/>
              </a:ext>
            </a:extLst>
          </p:cNvPr>
          <p:cNvSpPr>
            <a:spLocks noChangeAspect="1"/>
          </p:cNvSpPr>
          <p:nvPr/>
        </p:nvSpPr>
        <p:spPr>
          <a:xfrm>
            <a:off x="7714109" y="4042088"/>
            <a:ext cx="365760" cy="365760"/>
          </a:xfrm>
          <a:prstGeom prst="ellipse">
            <a:avLst/>
          </a:prstGeom>
          <a:no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Arial" panose="020B0604020202020204" pitchFamily="34" charset="0"/>
                <a:cs typeface="Arial" panose="020B0604020202020204" pitchFamily="34" charset="0"/>
              </a:rPr>
              <a:t>5</a:t>
            </a:r>
          </a:p>
        </p:txBody>
      </p:sp>
      <p:sp>
        <p:nvSpPr>
          <p:cNvPr id="4" name="TextBox 3">
            <a:extLst>
              <a:ext uri="{FF2B5EF4-FFF2-40B4-BE49-F238E27FC236}">
                <a16:creationId xmlns:a16="http://schemas.microsoft.com/office/drawing/2014/main" id="{ADEF9B94-55DB-A3DC-696E-1D5B8B003239}"/>
              </a:ext>
            </a:extLst>
          </p:cNvPr>
          <p:cNvSpPr txBox="1"/>
          <p:nvPr/>
        </p:nvSpPr>
        <p:spPr>
          <a:xfrm>
            <a:off x="8166565" y="4038516"/>
            <a:ext cx="3427416" cy="369332"/>
          </a:xfrm>
          <a:prstGeom prst="rect">
            <a:avLst/>
          </a:prstGeom>
          <a:noFill/>
        </p:spPr>
        <p:txBody>
          <a:bodyPr wrap="square" rtlCol="0">
            <a:spAutoFit/>
          </a:bodyPr>
          <a:lstStyle/>
          <a:p>
            <a:r>
              <a:rPr lang="en-US" dirty="0">
                <a:solidFill>
                  <a:srgbClr val="C00000"/>
                </a:solidFill>
                <a:latin typeface="Arial" panose="020B0604020202020204" pitchFamily="34" charset="0"/>
                <a:cs typeface="Arial" panose="020B0604020202020204" pitchFamily="34" charset="0"/>
              </a:rPr>
              <a:t>Detect </a:t>
            </a:r>
            <a:r>
              <a:rPr lang="en-US" dirty="0" err="1">
                <a:solidFill>
                  <a:srgbClr val="C00000"/>
                </a:solidFill>
                <a:latin typeface="Arial" panose="020B0604020202020204" pitchFamily="34" charset="0"/>
                <a:cs typeface="Arial" panose="020B0604020202020204" pitchFamily="34" charset="0"/>
              </a:rPr>
              <a:t>sequons</a:t>
            </a:r>
            <a:r>
              <a:rPr lang="en-US" dirty="0">
                <a:solidFill>
                  <a:srgbClr val="C00000"/>
                </a:solidFill>
                <a:latin typeface="Arial" panose="020B0604020202020204" pitchFamily="34" charset="0"/>
                <a:cs typeface="Arial" panose="020B0604020202020204" pitchFamily="34" charset="0"/>
              </a:rPr>
              <a:t> for </a:t>
            </a:r>
            <a:r>
              <a:rPr lang="en-US" i="1" dirty="0">
                <a:solidFill>
                  <a:srgbClr val="C00000"/>
                </a:solidFill>
                <a:latin typeface="Arial" panose="020B0604020202020204" pitchFamily="34" charset="0"/>
                <a:cs typeface="Arial" panose="020B0604020202020204" pitchFamily="34" charset="0"/>
              </a:rPr>
              <a:t>N</a:t>
            </a:r>
            <a:r>
              <a:rPr lang="en-US" dirty="0">
                <a:solidFill>
                  <a:srgbClr val="C00000"/>
                </a:solidFill>
                <a:latin typeface="Arial" panose="020B0604020202020204" pitchFamily="34" charset="0"/>
                <a:cs typeface="Arial" panose="020B0604020202020204" pitchFamily="34" charset="0"/>
              </a:rPr>
              <a:t>-glycans</a:t>
            </a:r>
          </a:p>
        </p:txBody>
      </p:sp>
      <p:sp>
        <p:nvSpPr>
          <p:cNvPr id="9" name="Rounded Rectangle 8">
            <a:extLst>
              <a:ext uri="{FF2B5EF4-FFF2-40B4-BE49-F238E27FC236}">
                <a16:creationId xmlns:a16="http://schemas.microsoft.com/office/drawing/2014/main" id="{E9F0C323-527B-C6B3-079B-FB66BF77EC5C}"/>
              </a:ext>
            </a:extLst>
          </p:cNvPr>
          <p:cNvSpPr/>
          <p:nvPr/>
        </p:nvSpPr>
        <p:spPr>
          <a:xfrm>
            <a:off x="6709272" y="4560984"/>
            <a:ext cx="903382" cy="451691"/>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882C0BF-7FE7-D75E-DE90-0BA38881A2C8}"/>
              </a:ext>
            </a:extLst>
          </p:cNvPr>
          <p:cNvSpPr>
            <a:spLocks noChangeAspect="1"/>
          </p:cNvSpPr>
          <p:nvPr/>
        </p:nvSpPr>
        <p:spPr>
          <a:xfrm>
            <a:off x="7714109" y="4603949"/>
            <a:ext cx="365760" cy="365760"/>
          </a:xfrm>
          <a:prstGeom prst="ellipse">
            <a:avLst/>
          </a:prstGeom>
          <a:no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Arial" panose="020B0604020202020204" pitchFamily="34" charset="0"/>
                <a:cs typeface="Arial" panose="020B0604020202020204" pitchFamily="34" charset="0"/>
              </a:rPr>
              <a:t>6</a:t>
            </a:r>
          </a:p>
        </p:txBody>
      </p:sp>
      <p:sp>
        <p:nvSpPr>
          <p:cNvPr id="17" name="TextBox 16">
            <a:extLst>
              <a:ext uri="{FF2B5EF4-FFF2-40B4-BE49-F238E27FC236}">
                <a16:creationId xmlns:a16="http://schemas.microsoft.com/office/drawing/2014/main" id="{F00FE698-DAEC-1AE5-E5A1-984E42AB6E27}"/>
              </a:ext>
            </a:extLst>
          </p:cNvPr>
          <p:cNvSpPr txBox="1"/>
          <p:nvPr/>
        </p:nvSpPr>
        <p:spPr>
          <a:xfrm>
            <a:off x="8166565" y="4589359"/>
            <a:ext cx="3929955" cy="369332"/>
          </a:xfrm>
          <a:prstGeom prst="rect">
            <a:avLst/>
          </a:prstGeom>
          <a:noFill/>
        </p:spPr>
        <p:txBody>
          <a:bodyPr wrap="square" rtlCol="0">
            <a:spAutoFit/>
          </a:bodyPr>
          <a:lstStyle/>
          <a:p>
            <a:r>
              <a:rPr lang="en-US" dirty="0">
                <a:solidFill>
                  <a:srgbClr val="C00000"/>
                </a:solidFill>
                <a:latin typeface="Arial" panose="020B0604020202020204" pitchFamily="34" charset="0"/>
                <a:cs typeface="Arial" panose="020B0604020202020204" pitchFamily="34" charset="0"/>
              </a:rPr>
              <a:t>Manually add glycosylation sites</a:t>
            </a:r>
          </a:p>
        </p:txBody>
      </p:sp>
      <p:sp>
        <p:nvSpPr>
          <p:cNvPr id="18" name="Rounded Rectangle 17">
            <a:extLst>
              <a:ext uri="{FF2B5EF4-FFF2-40B4-BE49-F238E27FC236}">
                <a16:creationId xmlns:a16="http://schemas.microsoft.com/office/drawing/2014/main" id="{8F793D81-12E9-A866-E957-E8C0F2D804A8}"/>
              </a:ext>
            </a:extLst>
          </p:cNvPr>
          <p:cNvSpPr/>
          <p:nvPr/>
        </p:nvSpPr>
        <p:spPr>
          <a:xfrm>
            <a:off x="9695810" y="245745"/>
            <a:ext cx="781231" cy="365760"/>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BB625A6-659C-823E-A0C9-1F74B4BD7D8B}"/>
              </a:ext>
            </a:extLst>
          </p:cNvPr>
          <p:cNvSpPr txBox="1"/>
          <p:nvPr/>
        </p:nvSpPr>
        <p:spPr>
          <a:xfrm>
            <a:off x="5750903" y="484816"/>
            <a:ext cx="3634393" cy="369332"/>
          </a:xfrm>
          <a:prstGeom prst="rect">
            <a:avLst/>
          </a:prstGeom>
          <a:solidFill>
            <a:srgbClr val="FFFFFF">
              <a:alpha val="50196"/>
            </a:srgbClr>
          </a:solidFill>
        </p:spPr>
        <p:txBody>
          <a:bodyPr wrap="none" rtlCol="0">
            <a:spAutoFit/>
          </a:bodyPr>
          <a:lstStyle/>
          <a:p>
            <a:r>
              <a:rPr lang="en-US" dirty="0">
                <a:solidFill>
                  <a:srgbClr val="C00000"/>
                </a:solidFill>
                <a:latin typeface="Arial" panose="020B0604020202020204" pitchFamily="34" charset="0"/>
                <a:cs typeface="Arial" panose="020B0604020202020204" pitchFamily="34" charset="0"/>
              </a:rPr>
              <a:t>Import </a:t>
            </a:r>
            <a:r>
              <a:rPr lang="en-US" dirty="0" err="1">
                <a:solidFill>
                  <a:srgbClr val="C00000"/>
                </a:solidFill>
                <a:latin typeface="Arial" panose="020B0604020202020204" pitchFamily="34" charset="0"/>
                <a:cs typeface="Arial" panose="020B0604020202020204" pitchFamily="34" charset="0"/>
              </a:rPr>
              <a:t>GlyTouCan</a:t>
            </a:r>
            <a:r>
              <a:rPr lang="en-US" dirty="0">
                <a:solidFill>
                  <a:srgbClr val="C00000"/>
                </a:solidFill>
                <a:latin typeface="Arial" panose="020B0604020202020204" pitchFamily="34" charset="0"/>
                <a:cs typeface="Arial" panose="020B0604020202020204" pitchFamily="34" charset="0"/>
              </a:rPr>
              <a:t> and </a:t>
            </a:r>
            <a:r>
              <a:rPr lang="en-US" dirty="0" err="1">
                <a:solidFill>
                  <a:srgbClr val="C00000"/>
                </a:solidFill>
                <a:latin typeface="Arial" panose="020B0604020202020204" pitchFamily="34" charset="0"/>
                <a:cs typeface="Arial" panose="020B0604020202020204" pitchFamily="34" charset="0"/>
              </a:rPr>
              <a:t>GlyGen</a:t>
            </a:r>
            <a:r>
              <a:rPr lang="en-US" dirty="0">
                <a:solidFill>
                  <a:srgbClr val="C00000"/>
                </a:solidFill>
                <a:latin typeface="Arial" panose="020B0604020202020204" pitchFamily="34" charset="0"/>
                <a:cs typeface="Arial" panose="020B0604020202020204" pitchFamily="34" charset="0"/>
              </a:rPr>
              <a:t> ID</a:t>
            </a:r>
          </a:p>
        </p:txBody>
      </p:sp>
      <p:sp>
        <p:nvSpPr>
          <p:cNvPr id="19" name="Oval 18">
            <a:extLst>
              <a:ext uri="{FF2B5EF4-FFF2-40B4-BE49-F238E27FC236}">
                <a16:creationId xmlns:a16="http://schemas.microsoft.com/office/drawing/2014/main" id="{0DEEAF2F-4704-9554-7F05-D76E790EB4D2}"/>
              </a:ext>
            </a:extLst>
          </p:cNvPr>
          <p:cNvSpPr>
            <a:spLocks noChangeAspect="1"/>
          </p:cNvSpPr>
          <p:nvPr/>
        </p:nvSpPr>
        <p:spPr>
          <a:xfrm>
            <a:off x="9245186" y="245745"/>
            <a:ext cx="365760" cy="365760"/>
          </a:xfrm>
          <a:prstGeom prst="ellipse">
            <a:avLst/>
          </a:prstGeom>
          <a:no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4068569600"/>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6"/>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7"/>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8"/>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0"/>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1"/>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2"/>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3"/>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14"/>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15"/>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9"/>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17"/>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16"/>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20"/>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19"/>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2" grpId="0" animBg="1"/>
      <p:bldP spid="3" grpId="0" animBg="1"/>
      <p:bldP spid="4" grpId="0"/>
      <p:bldP spid="9" grpId="0" animBg="1"/>
      <p:bldP spid="9" grpId="1" animBg="1"/>
      <p:bldP spid="16" grpId="0" animBg="1"/>
      <p:bldP spid="16" grpId="1" animBg="1"/>
      <p:bldP spid="17" grpId="0"/>
      <p:bldP spid="17" grpId="1"/>
      <p:bldP spid="18" grpId="0" animBg="1"/>
      <p:bldP spid="18" grpId="1" animBg="1"/>
      <p:bldP spid="20" grpId="0" animBg="1"/>
      <p:bldP spid="20" grpId="1" animBg="1"/>
      <p:bldP spid="19" grpId="0" animBg="1"/>
      <p:bldP spid="1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AI-generated content may be incorrect.">
            <a:extLst>
              <a:ext uri="{FF2B5EF4-FFF2-40B4-BE49-F238E27FC236}">
                <a16:creationId xmlns:a16="http://schemas.microsoft.com/office/drawing/2014/main" id="{782B78B9-A32F-4FA3-ACAC-784419154E6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rcRect/>
          <a:stretch>
            <a:fillRect/>
          </a:stretch>
        </p:blipFill>
        <p:spPr>
          <a:xfrm>
            <a:off x="0" y="95297"/>
            <a:ext cx="12192000" cy="6667407"/>
          </a:xfrm>
          <a:prstGeom prst="rect">
            <a:avLst/>
          </a:prstGeom>
        </p:spPr>
      </p:pic>
      <p:sp>
        <p:nvSpPr>
          <p:cNvPr id="10" name="Rounded Rectangle 9">
            <a:extLst>
              <a:ext uri="{FF2B5EF4-FFF2-40B4-BE49-F238E27FC236}">
                <a16:creationId xmlns:a16="http://schemas.microsoft.com/office/drawing/2014/main" id="{304387BA-ABA2-62BE-87C4-62E3CAAC9CD0}"/>
              </a:ext>
            </a:extLst>
          </p:cNvPr>
          <p:cNvSpPr/>
          <p:nvPr/>
        </p:nvSpPr>
        <p:spPr>
          <a:xfrm>
            <a:off x="432056" y="1117643"/>
            <a:ext cx="2950122" cy="1030646"/>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5B58A2A-10A0-CB92-429B-AE6ADE777F02}"/>
              </a:ext>
            </a:extLst>
          </p:cNvPr>
          <p:cNvSpPr>
            <a:spLocks noChangeAspect="1"/>
          </p:cNvSpPr>
          <p:nvPr/>
        </p:nvSpPr>
        <p:spPr>
          <a:xfrm>
            <a:off x="7737088" y="169072"/>
            <a:ext cx="868031" cy="365760"/>
          </a:xfrm>
          <a:prstGeom prst="ellipse">
            <a:avLst/>
          </a:prstGeom>
          <a:solidFill>
            <a:srgbClr val="FFFFFF">
              <a:alpha val="50196"/>
            </a:srgbClr>
          </a:solid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Arial" panose="020B0604020202020204" pitchFamily="34" charset="0"/>
                <a:cs typeface="Arial" panose="020B0604020202020204" pitchFamily="34" charset="0"/>
              </a:rPr>
              <a:t>5.0</a:t>
            </a:r>
          </a:p>
        </p:txBody>
      </p:sp>
      <p:sp>
        <p:nvSpPr>
          <p:cNvPr id="12" name="TextBox 11">
            <a:extLst>
              <a:ext uri="{FF2B5EF4-FFF2-40B4-BE49-F238E27FC236}">
                <a16:creationId xmlns:a16="http://schemas.microsoft.com/office/drawing/2014/main" id="{199DE939-3901-5B8D-D219-6F971535F27C}"/>
              </a:ext>
            </a:extLst>
          </p:cNvPr>
          <p:cNvSpPr txBox="1"/>
          <p:nvPr/>
        </p:nvSpPr>
        <p:spPr>
          <a:xfrm>
            <a:off x="7707833" y="562888"/>
            <a:ext cx="3533346" cy="369332"/>
          </a:xfrm>
          <a:prstGeom prst="rect">
            <a:avLst/>
          </a:prstGeom>
          <a:solidFill>
            <a:srgbClr val="FFFFFF">
              <a:alpha val="50196"/>
            </a:srgbClr>
          </a:solidFill>
        </p:spPr>
        <p:txBody>
          <a:bodyPr wrap="square" rtlCol="0">
            <a:spAutoFit/>
          </a:bodyPr>
          <a:lstStyle/>
          <a:p>
            <a:r>
              <a:rPr lang="en-US" dirty="0">
                <a:solidFill>
                  <a:srgbClr val="C00000"/>
                </a:solidFill>
                <a:latin typeface="Arial" panose="020B0604020202020204" pitchFamily="34" charset="0"/>
                <a:cs typeface="Arial" panose="020B0604020202020204" pitchFamily="34" charset="0"/>
              </a:rPr>
              <a:t>Detect </a:t>
            </a:r>
            <a:r>
              <a:rPr lang="en-US" dirty="0" err="1">
                <a:solidFill>
                  <a:srgbClr val="C00000"/>
                </a:solidFill>
                <a:latin typeface="Arial" panose="020B0604020202020204" pitchFamily="34" charset="0"/>
                <a:cs typeface="Arial" panose="020B0604020202020204" pitchFamily="34" charset="0"/>
              </a:rPr>
              <a:t>sequons</a:t>
            </a:r>
            <a:r>
              <a:rPr lang="en-US" dirty="0">
                <a:solidFill>
                  <a:srgbClr val="C00000"/>
                </a:solidFill>
                <a:latin typeface="Arial" panose="020B0604020202020204" pitchFamily="34" charset="0"/>
                <a:cs typeface="Arial" panose="020B0604020202020204" pitchFamily="34" charset="0"/>
              </a:rPr>
              <a:t> for </a:t>
            </a:r>
            <a:r>
              <a:rPr lang="en-US" i="1" dirty="0">
                <a:solidFill>
                  <a:srgbClr val="C00000"/>
                </a:solidFill>
                <a:latin typeface="Arial" panose="020B0604020202020204" pitchFamily="34" charset="0"/>
                <a:cs typeface="Arial" panose="020B0604020202020204" pitchFamily="34" charset="0"/>
              </a:rPr>
              <a:t>N</a:t>
            </a:r>
            <a:r>
              <a:rPr lang="en-US" dirty="0">
                <a:solidFill>
                  <a:srgbClr val="C00000"/>
                </a:solidFill>
                <a:latin typeface="Arial" panose="020B0604020202020204" pitchFamily="34" charset="0"/>
                <a:cs typeface="Arial" panose="020B0604020202020204" pitchFamily="34" charset="0"/>
              </a:rPr>
              <a:t>-glycans</a:t>
            </a:r>
          </a:p>
        </p:txBody>
      </p:sp>
      <p:sp>
        <p:nvSpPr>
          <p:cNvPr id="13" name="Oval 12">
            <a:extLst>
              <a:ext uri="{FF2B5EF4-FFF2-40B4-BE49-F238E27FC236}">
                <a16:creationId xmlns:a16="http://schemas.microsoft.com/office/drawing/2014/main" id="{EC59886C-1F2C-3D78-DD90-6B7FFDA47255}"/>
              </a:ext>
            </a:extLst>
          </p:cNvPr>
          <p:cNvSpPr>
            <a:spLocks noChangeAspect="1"/>
          </p:cNvSpPr>
          <p:nvPr/>
        </p:nvSpPr>
        <p:spPr>
          <a:xfrm>
            <a:off x="214687" y="689976"/>
            <a:ext cx="868031" cy="365760"/>
          </a:xfrm>
          <a:prstGeom prst="ellipse">
            <a:avLst/>
          </a:prstGeom>
          <a:solidFill>
            <a:srgbClr val="FFFFFF">
              <a:alpha val="50196"/>
            </a:srgbClr>
          </a:solid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Arial" panose="020B0604020202020204" pitchFamily="34" charset="0"/>
                <a:cs typeface="Arial" panose="020B0604020202020204" pitchFamily="34" charset="0"/>
              </a:rPr>
              <a:t>5.1</a:t>
            </a:r>
          </a:p>
        </p:txBody>
      </p:sp>
      <p:sp>
        <p:nvSpPr>
          <p:cNvPr id="14" name="TextBox 13">
            <a:extLst>
              <a:ext uri="{FF2B5EF4-FFF2-40B4-BE49-F238E27FC236}">
                <a16:creationId xmlns:a16="http://schemas.microsoft.com/office/drawing/2014/main" id="{04A567AC-6538-4EEC-4336-B2D97B86B94F}"/>
              </a:ext>
            </a:extLst>
          </p:cNvPr>
          <p:cNvSpPr txBox="1"/>
          <p:nvPr/>
        </p:nvSpPr>
        <p:spPr>
          <a:xfrm>
            <a:off x="1082717" y="688190"/>
            <a:ext cx="4838283" cy="369332"/>
          </a:xfrm>
          <a:prstGeom prst="rect">
            <a:avLst/>
          </a:prstGeom>
          <a:solidFill>
            <a:srgbClr val="FFFFFF">
              <a:alpha val="50196"/>
            </a:srgbClr>
          </a:solidFill>
        </p:spPr>
        <p:txBody>
          <a:bodyPr wrap="square" rtlCol="0">
            <a:spAutoFit/>
          </a:bodyPr>
          <a:lstStyle/>
          <a:p>
            <a:r>
              <a:rPr lang="en-US" dirty="0">
                <a:solidFill>
                  <a:srgbClr val="C00000"/>
                </a:solidFill>
                <a:latin typeface="Arial" panose="020B0604020202020204" pitchFamily="34" charset="0"/>
                <a:cs typeface="Arial" panose="020B0604020202020204" pitchFamily="34" charset="0"/>
              </a:rPr>
              <a:t>Add glycan templates to all </a:t>
            </a:r>
            <a:r>
              <a:rPr lang="en-US" i="1" dirty="0">
                <a:solidFill>
                  <a:srgbClr val="C00000"/>
                </a:solidFill>
                <a:latin typeface="Arial" panose="020B0604020202020204" pitchFamily="34" charset="0"/>
                <a:cs typeface="Arial" panose="020B0604020202020204" pitchFamily="34" charset="0"/>
              </a:rPr>
              <a:t>N</a:t>
            </a:r>
            <a:r>
              <a:rPr lang="en-US" dirty="0">
                <a:solidFill>
                  <a:srgbClr val="C00000"/>
                </a:solidFill>
                <a:latin typeface="Arial" panose="020B0604020202020204" pitchFamily="34" charset="0"/>
                <a:cs typeface="Arial" panose="020B0604020202020204" pitchFamily="34" charset="0"/>
              </a:rPr>
              <a:t>-glycan sites</a:t>
            </a:r>
          </a:p>
        </p:txBody>
      </p:sp>
      <p:sp>
        <p:nvSpPr>
          <p:cNvPr id="15" name="Rounded Rectangle 14">
            <a:extLst>
              <a:ext uri="{FF2B5EF4-FFF2-40B4-BE49-F238E27FC236}">
                <a16:creationId xmlns:a16="http://schemas.microsoft.com/office/drawing/2014/main" id="{D6F4D57A-D7A7-5D30-50BA-9E8D9AC78216}"/>
              </a:ext>
            </a:extLst>
          </p:cNvPr>
          <p:cNvSpPr/>
          <p:nvPr/>
        </p:nvSpPr>
        <p:spPr>
          <a:xfrm>
            <a:off x="6270994" y="123554"/>
            <a:ext cx="1363693" cy="451691"/>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74073AA9-EB13-C9CD-9DDF-A2C7AC084BC7}"/>
              </a:ext>
            </a:extLst>
          </p:cNvPr>
          <p:cNvSpPr/>
          <p:nvPr/>
        </p:nvSpPr>
        <p:spPr>
          <a:xfrm>
            <a:off x="4640500" y="1095609"/>
            <a:ext cx="2950122" cy="854377"/>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7CAB65A-BE23-9529-7A4A-E44D4468962E}"/>
              </a:ext>
            </a:extLst>
          </p:cNvPr>
          <p:cNvSpPr>
            <a:spLocks noChangeAspect="1"/>
          </p:cNvSpPr>
          <p:nvPr/>
        </p:nvSpPr>
        <p:spPr>
          <a:xfrm>
            <a:off x="4654484" y="2023153"/>
            <a:ext cx="868031" cy="365760"/>
          </a:xfrm>
          <a:prstGeom prst="ellipse">
            <a:avLst/>
          </a:prstGeom>
          <a:solidFill>
            <a:srgbClr val="FFFFFF">
              <a:alpha val="50196"/>
            </a:srgbClr>
          </a:solid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Arial" panose="020B0604020202020204" pitchFamily="34" charset="0"/>
                <a:cs typeface="Arial" panose="020B0604020202020204" pitchFamily="34" charset="0"/>
              </a:rPr>
              <a:t>5.2</a:t>
            </a:r>
          </a:p>
        </p:txBody>
      </p:sp>
      <p:sp>
        <p:nvSpPr>
          <p:cNvPr id="20" name="TextBox 19">
            <a:extLst>
              <a:ext uri="{FF2B5EF4-FFF2-40B4-BE49-F238E27FC236}">
                <a16:creationId xmlns:a16="http://schemas.microsoft.com/office/drawing/2014/main" id="{E0808D55-3EDA-A0A3-1D87-AF3B516FF175}"/>
              </a:ext>
            </a:extLst>
          </p:cNvPr>
          <p:cNvSpPr txBox="1"/>
          <p:nvPr/>
        </p:nvSpPr>
        <p:spPr>
          <a:xfrm>
            <a:off x="5522515" y="2021367"/>
            <a:ext cx="3951991" cy="646331"/>
          </a:xfrm>
          <a:prstGeom prst="rect">
            <a:avLst/>
          </a:prstGeom>
          <a:solidFill>
            <a:srgbClr val="FFFFFF">
              <a:alpha val="49412"/>
            </a:srgbClr>
          </a:solidFill>
        </p:spPr>
        <p:txBody>
          <a:bodyPr wrap="square" rtlCol="0">
            <a:spAutoFit/>
          </a:bodyPr>
          <a:lstStyle/>
          <a:p>
            <a:r>
              <a:rPr lang="en-US" dirty="0">
                <a:solidFill>
                  <a:srgbClr val="C00000"/>
                </a:solidFill>
                <a:latin typeface="Arial" panose="020B0604020202020204" pitchFamily="34" charset="0"/>
                <a:cs typeface="Arial" panose="020B0604020202020204" pitchFamily="34" charset="0"/>
              </a:rPr>
              <a:t>Add glycans from </a:t>
            </a:r>
            <a:r>
              <a:rPr lang="en-US" dirty="0" err="1">
                <a:solidFill>
                  <a:srgbClr val="C00000"/>
                </a:solidFill>
                <a:latin typeface="Arial" panose="020B0604020202020204" pitchFamily="34" charset="0"/>
                <a:cs typeface="Arial" panose="020B0604020202020204" pitchFamily="34" charset="0"/>
              </a:rPr>
              <a:t>GlycoCT</a:t>
            </a:r>
            <a:r>
              <a:rPr lang="en-US" dirty="0">
                <a:solidFill>
                  <a:srgbClr val="C00000"/>
                </a:solidFill>
                <a:latin typeface="Arial" panose="020B0604020202020204" pitchFamily="34" charset="0"/>
                <a:cs typeface="Arial" panose="020B0604020202020204" pitchFamily="34" charset="0"/>
              </a:rPr>
              <a:t> or </a:t>
            </a:r>
            <a:r>
              <a:rPr lang="en-US" dirty="0" err="1">
                <a:solidFill>
                  <a:srgbClr val="C00000"/>
                </a:solidFill>
                <a:latin typeface="Arial" panose="020B0604020202020204" pitchFamily="34" charset="0"/>
                <a:cs typeface="Arial" panose="020B0604020202020204" pitchFamily="34" charset="0"/>
              </a:rPr>
              <a:t>SugarDrawer</a:t>
            </a:r>
            <a:r>
              <a:rPr lang="en-US" dirty="0">
                <a:solidFill>
                  <a:srgbClr val="C00000"/>
                </a:solidFill>
                <a:latin typeface="Arial" panose="020B0604020202020204" pitchFamily="34" charset="0"/>
                <a:cs typeface="Arial" panose="020B0604020202020204" pitchFamily="34" charset="0"/>
              </a:rPr>
              <a:t> to all </a:t>
            </a:r>
            <a:r>
              <a:rPr lang="en-US" i="1" dirty="0">
                <a:solidFill>
                  <a:srgbClr val="C00000"/>
                </a:solidFill>
                <a:latin typeface="Arial" panose="020B0604020202020204" pitchFamily="34" charset="0"/>
                <a:cs typeface="Arial" panose="020B0604020202020204" pitchFamily="34" charset="0"/>
              </a:rPr>
              <a:t>N</a:t>
            </a:r>
            <a:r>
              <a:rPr lang="en-US" dirty="0">
                <a:solidFill>
                  <a:srgbClr val="C00000"/>
                </a:solidFill>
                <a:latin typeface="Arial" panose="020B0604020202020204" pitchFamily="34" charset="0"/>
                <a:cs typeface="Arial" panose="020B0604020202020204" pitchFamily="34" charset="0"/>
              </a:rPr>
              <a:t>-glycan sites</a:t>
            </a:r>
          </a:p>
        </p:txBody>
      </p:sp>
      <p:sp>
        <p:nvSpPr>
          <p:cNvPr id="21" name="Rounded Rectangle 20">
            <a:extLst>
              <a:ext uri="{FF2B5EF4-FFF2-40B4-BE49-F238E27FC236}">
                <a16:creationId xmlns:a16="http://schemas.microsoft.com/office/drawing/2014/main" id="{02C1BE0F-BFE5-5238-D6BD-734CE0B4BD23}"/>
              </a:ext>
            </a:extLst>
          </p:cNvPr>
          <p:cNvSpPr/>
          <p:nvPr/>
        </p:nvSpPr>
        <p:spPr>
          <a:xfrm>
            <a:off x="2932886" y="4086689"/>
            <a:ext cx="1628097" cy="600989"/>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875BC20-E4FA-F443-BE3B-841AE49A2130}"/>
              </a:ext>
            </a:extLst>
          </p:cNvPr>
          <p:cNvSpPr>
            <a:spLocks noChangeAspect="1"/>
          </p:cNvSpPr>
          <p:nvPr/>
        </p:nvSpPr>
        <p:spPr>
          <a:xfrm>
            <a:off x="2932886" y="4788387"/>
            <a:ext cx="868031" cy="365760"/>
          </a:xfrm>
          <a:prstGeom prst="ellipse">
            <a:avLst/>
          </a:prstGeom>
          <a:solidFill>
            <a:srgbClr val="FFFFFF">
              <a:alpha val="50196"/>
            </a:srgbClr>
          </a:solid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Arial" panose="020B0604020202020204" pitchFamily="34" charset="0"/>
                <a:cs typeface="Arial" panose="020B0604020202020204" pitchFamily="34" charset="0"/>
              </a:rPr>
              <a:t>5.3</a:t>
            </a:r>
          </a:p>
        </p:txBody>
      </p:sp>
      <p:sp>
        <p:nvSpPr>
          <p:cNvPr id="23" name="TextBox 22">
            <a:extLst>
              <a:ext uri="{FF2B5EF4-FFF2-40B4-BE49-F238E27FC236}">
                <a16:creationId xmlns:a16="http://schemas.microsoft.com/office/drawing/2014/main" id="{652A30AB-92C0-B9A0-8204-9006B9F1DE40}"/>
              </a:ext>
            </a:extLst>
          </p:cNvPr>
          <p:cNvSpPr txBox="1"/>
          <p:nvPr/>
        </p:nvSpPr>
        <p:spPr>
          <a:xfrm>
            <a:off x="2932886" y="5154147"/>
            <a:ext cx="4307497" cy="646331"/>
          </a:xfrm>
          <a:prstGeom prst="rect">
            <a:avLst/>
          </a:prstGeom>
          <a:solidFill>
            <a:srgbClr val="FFFFFF">
              <a:alpha val="50196"/>
            </a:srgbClr>
          </a:solidFill>
        </p:spPr>
        <p:txBody>
          <a:bodyPr wrap="square" rtlCol="0">
            <a:spAutoFit/>
          </a:bodyPr>
          <a:lstStyle/>
          <a:p>
            <a:r>
              <a:rPr lang="en-US" dirty="0">
                <a:solidFill>
                  <a:srgbClr val="C00000"/>
                </a:solidFill>
                <a:latin typeface="Arial" panose="020B0604020202020204" pitchFamily="34" charset="0"/>
                <a:cs typeface="Arial" panose="020B0604020202020204" pitchFamily="34" charset="0"/>
              </a:rPr>
              <a:t>Add glycans from </a:t>
            </a:r>
            <a:r>
              <a:rPr lang="en-US" dirty="0" err="1">
                <a:solidFill>
                  <a:srgbClr val="C00000"/>
                </a:solidFill>
                <a:latin typeface="Arial" panose="020B0604020202020204" pitchFamily="34" charset="0"/>
                <a:cs typeface="Arial" panose="020B0604020202020204" pitchFamily="34" charset="0"/>
              </a:rPr>
              <a:t>GlycoCT</a:t>
            </a:r>
            <a:r>
              <a:rPr lang="en-US" dirty="0">
                <a:solidFill>
                  <a:srgbClr val="C00000"/>
                </a:solidFill>
                <a:latin typeface="Arial" panose="020B0604020202020204" pitchFamily="34" charset="0"/>
                <a:cs typeface="Arial" panose="020B0604020202020204" pitchFamily="34" charset="0"/>
              </a:rPr>
              <a:t> or </a:t>
            </a:r>
            <a:r>
              <a:rPr lang="en-US" dirty="0" err="1">
                <a:solidFill>
                  <a:srgbClr val="C00000"/>
                </a:solidFill>
                <a:latin typeface="Arial" panose="020B0604020202020204" pitchFamily="34" charset="0"/>
                <a:cs typeface="Arial" panose="020B0604020202020204" pitchFamily="34" charset="0"/>
              </a:rPr>
              <a:t>SugarDrawer</a:t>
            </a:r>
            <a:r>
              <a:rPr lang="en-US" dirty="0">
                <a:solidFill>
                  <a:srgbClr val="C00000"/>
                </a:solidFill>
                <a:latin typeface="Arial" panose="020B0604020202020204" pitchFamily="34" charset="0"/>
                <a:cs typeface="Arial" panose="020B0604020202020204" pitchFamily="34" charset="0"/>
              </a:rPr>
              <a:t> to single </a:t>
            </a:r>
            <a:r>
              <a:rPr lang="en-US" i="1" dirty="0">
                <a:solidFill>
                  <a:srgbClr val="C00000"/>
                </a:solidFill>
                <a:latin typeface="Arial" panose="020B0604020202020204" pitchFamily="34" charset="0"/>
                <a:cs typeface="Arial" panose="020B0604020202020204" pitchFamily="34" charset="0"/>
              </a:rPr>
              <a:t>N</a:t>
            </a:r>
            <a:r>
              <a:rPr lang="en-US" dirty="0">
                <a:solidFill>
                  <a:srgbClr val="C00000"/>
                </a:solidFill>
                <a:latin typeface="Arial" panose="020B0604020202020204" pitchFamily="34" charset="0"/>
                <a:cs typeface="Arial" panose="020B0604020202020204" pitchFamily="34" charset="0"/>
              </a:rPr>
              <a:t>-glycan sites</a:t>
            </a:r>
          </a:p>
        </p:txBody>
      </p:sp>
    </p:spTree>
    <p:extLst>
      <p:ext uri="{BB962C8B-B14F-4D97-AF65-F5344CB8AC3E}">
        <p14:creationId xmlns:p14="http://schemas.microsoft.com/office/powerpoint/2010/main" val="3769454690"/>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8" grpId="0" animBg="1"/>
      <p:bldP spid="19" grpId="0" animBg="1"/>
      <p:bldP spid="20" grpId="0" animBg="1"/>
      <p:bldP spid="21"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AI-generated content may be incorrect.">
            <a:extLst>
              <a:ext uri="{FF2B5EF4-FFF2-40B4-BE49-F238E27FC236}">
                <a16:creationId xmlns:a16="http://schemas.microsoft.com/office/drawing/2014/main" id="{FBC69A08-D956-BF25-87F4-2C93EEF54DA4}"/>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rcRect/>
          <a:stretch>
            <a:fillRect/>
          </a:stretch>
        </p:blipFill>
        <p:spPr>
          <a:xfrm>
            <a:off x="0" y="95297"/>
            <a:ext cx="12192000" cy="6667407"/>
          </a:xfrm>
          <a:prstGeom prst="rect">
            <a:avLst/>
          </a:prstGeom>
        </p:spPr>
      </p:pic>
      <p:sp>
        <p:nvSpPr>
          <p:cNvPr id="6" name="Rounded Rectangle 5">
            <a:extLst>
              <a:ext uri="{FF2B5EF4-FFF2-40B4-BE49-F238E27FC236}">
                <a16:creationId xmlns:a16="http://schemas.microsoft.com/office/drawing/2014/main" id="{3A12FBCD-09F9-453B-0130-E4DD7A80A5B8}"/>
              </a:ext>
            </a:extLst>
          </p:cNvPr>
          <p:cNvSpPr/>
          <p:nvPr/>
        </p:nvSpPr>
        <p:spPr>
          <a:xfrm>
            <a:off x="454089" y="1135092"/>
            <a:ext cx="4161977" cy="469421"/>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E0BEC6D-3D9D-B105-BD5F-8A7C8FE4995D}"/>
              </a:ext>
            </a:extLst>
          </p:cNvPr>
          <p:cNvSpPr>
            <a:spLocks noChangeAspect="1"/>
          </p:cNvSpPr>
          <p:nvPr/>
        </p:nvSpPr>
        <p:spPr>
          <a:xfrm>
            <a:off x="137569" y="689976"/>
            <a:ext cx="1140388" cy="365760"/>
          </a:xfrm>
          <a:prstGeom prst="ellipse">
            <a:avLst/>
          </a:prstGeom>
          <a:solidFill>
            <a:srgbClr val="FFFFFF">
              <a:alpha val="50196"/>
            </a:srgbClr>
          </a:solid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C00000"/>
                </a:solidFill>
                <a:latin typeface="Arial" panose="020B0604020202020204" pitchFamily="34" charset="0"/>
                <a:cs typeface="Arial" panose="020B0604020202020204" pitchFamily="34" charset="0"/>
              </a:rPr>
              <a:t>5.1.0</a:t>
            </a:r>
          </a:p>
        </p:txBody>
      </p:sp>
      <p:sp>
        <p:nvSpPr>
          <p:cNvPr id="8" name="TextBox 7">
            <a:extLst>
              <a:ext uri="{FF2B5EF4-FFF2-40B4-BE49-F238E27FC236}">
                <a16:creationId xmlns:a16="http://schemas.microsoft.com/office/drawing/2014/main" id="{E55482A8-4E37-7083-C0C7-07CC4C203130}"/>
              </a:ext>
            </a:extLst>
          </p:cNvPr>
          <p:cNvSpPr txBox="1"/>
          <p:nvPr/>
        </p:nvSpPr>
        <p:spPr>
          <a:xfrm>
            <a:off x="1277957" y="688190"/>
            <a:ext cx="4838283" cy="369332"/>
          </a:xfrm>
          <a:prstGeom prst="rect">
            <a:avLst/>
          </a:prstGeom>
          <a:solidFill>
            <a:srgbClr val="FFFFFF">
              <a:alpha val="50196"/>
            </a:srgbClr>
          </a:solidFill>
        </p:spPr>
        <p:txBody>
          <a:bodyPr wrap="square" rtlCol="0">
            <a:spAutoFit/>
          </a:bodyPr>
          <a:lstStyle/>
          <a:p>
            <a:r>
              <a:rPr lang="en-US" dirty="0">
                <a:solidFill>
                  <a:srgbClr val="C00000"/>
                </a:solidFill>
                <a:latin typeface="Arial" panose="020B0604020202020204" pitchFamily="34" charset="0"/>
                <a:cs typeface="Arial" panose="020B0604020202020204" pitchFamily="34" charset="0"/>
              </a:rPr>
              <a:t>Add glycan templates to all </a:t>
            </a:r>
            <a:r>
              <a:rPr lang="en-US" i="1" dirty="0">
                <a:solidFill>
                  <a:srgbClr val="C00000"/>
                </a:solidFill>
                <a:latin typeface="Arial" panose="020B0604020202020204" pitchFamily="34" charset="0"/>
                <a:cs typeface="Arial" panose="020B0604020202020204" pitchFamily="34" charset="0"/>
              </a:rPr>
              <a:t>N</a:t>
            </a:r>
            <a:r>
              <a:rPr lang="en-US" dirty="0">
                <a:solidFill>
                  <a:srgbClr val="C00000"/>
                </a:solidFill>
                <a:latin typeface="Arial" panose="020B0604020202020204" pitchFamily="34" charset="0"/>
                <a:cs typeface="Arial" panose="020B0604020202020204" pitchFamily="34" charset="0"/>
              </a:rPr>
              <a:t>-glycan sites</a:t>
            </a:r>
          </a:p>
        </p:txBody>
      </p:sp>
      <p:sp>
        <p:nvSpPr>
          <p:cNvPr id="9" name="Rounded Rectangle 8">
            <a:extLst>
              <a:ext uri="{FF2B5EF4-FFF2-40B4-BE49-F238E27FC236}">
                <a16:creationId xmlns:a16="http://schemas.microsoft.com/office/drawing/2014/main" id="{DD6B8710-BE18-4ED9-5BDF-7821B10340CE}"/>
              </a:ext>
            </a:extLst>
          </p:cNvPr>
          <p:cNvSpPr/>
          <p:nvPr/>
        </p:nvSpPr>
        <p:spPr>
          <a:xfrm>
            <a:off x="454089" y="1629078"/>
            <a:ext cx="4161977" cy="2711694"/>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D5A7E0C-F2B4-7E5F-7940-C86BC2CB7D73}"/>
              </a:ext>
            </a:extLst>
          </p:cNvPr>
          <p:cNvSpPr>
            <a:spLocks noChangeAspect="1"/>
          </p:cNvSpPr>
          <p:nvPr/>
        </p:nvSpPr>
        <p:spPr>
          <a:xfrm>
            <a:off x="4709569" y="1909176"/>
            <a:ext cx="1140388" cy="365760"/>
          </a:xfrm>
          <a:prstGeom prst="ellipse">
            <a:avLst/>
          </a:prstGeom>
          <a:solidFill>
            <a:srgbClr val="FFFFFF">
              <a:alpha val="50196"/>
            </a:srgbClr>
          </a:solid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C00000"/>
                </a:solidFill>
                <a:latin typeface="Arial" panose="020B0604020202020204" pitchFamily="34" charset="0"/>
                <a:cs typeface="Arial" panose="020B0604020202020204" pitchFamily="34" charset="0"/>
              </a:rPr>
              <a:t>5.1.1</a:t>
            </a:r>
          </a:p>
        </p:txBody>
      </p:sp>
      <p:pic>
        <p:nvPicPr>
          <p:cNvPr id="13" name="Picture 12" descr="A group of colorful squares and numbers&#10;&#10;AI-generated content may be incorrect.">
            <a:extLst>
              <a:ext uri="{FF2B5EF4-FFF2-40B4-BE49-F238E27FC236}">
                <a16:creationId xmlns:a16="http://schemas.microsoft.com/office/drawing/2014/main" id="{9FAFFFD1-119E-79C8-A55F-D060C7E1192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4089" y="4497196"/>
            <a:ext cx="8867820" cy="2155851"/>
          </a:xfrm>
          <a:prstGeom prst="rect">
            <a:avLst/>
          </a:prstGeom>
          <a:ln>
            <a:solidFill>
              <a:schemeClr val="tx1"/>
            </a:solidFill>
          </a:ln>
        </p:spPr>
      </p:pic>
      <p:sp>
        <p:nvSpPr>
          <p:cNvPr id="11" name="TextBox 10">
            <a:extLst>
              <a:ext uri="{FF2B5EF4-FFF2-40B4-BE49-F238E27FC236}">
                <a16:creationId xmlns:a16="http://schemas.microsoft.com/office/drawing/2014/main" id="{7159CAC9-95BA-9B41-17D3-E9167254818E}"/>
              </a:ext>
            </a:extLst>
          </p:cNvPr>
          <p:cNvSpPr txBox="1"/>
          <p:nvPr/>
        </p:nvSpPr>
        <p:spPr>
          <a:xfrm>
            <a:off x="454090" y="4495410"/>
            <a:ext cx="70204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Keys:</a:t>
            </a:r>
          </a:p>
        </p:txBody>
      </p:sp>
    </p:spTree>
    <p:extLst>
      <p:ext uri="{BB962C8B-B14F-4D97-AF65-F5344CB8AC3E}">
        <p14:creationId xmlns:p14="http://schemas.microsoft.com/office/powerpoint/2010/main" val="245867279"/>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52F48B6E-0B63-1ADD-B2A3-80487333C3C6}"/>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318368" y="1831726"/>
            <a:ext cx="3646660" cy="1336891"/>
          </a:xfrm>
          <a:prstGeom prst="rect">
            <a:avLst/>
          </a:prstGeom>
        </p:spPr>
      </p:pic>
      <p:pic>
        <p:nvPicPr>
          <p:cNvPr id="26" name="Picture 25">
            <a:extLst>
              <a:ext uri="{FF2B5EF4-FFF2-40B4-BE49-F238E27FC236}">
                <a16:creationId xmlns:a16="http://schemas.microsoft.com/office/drawing/2014/main" id="{E3CBD77E-AF50-9481-4986-EA0E40CD48C0}"/>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a:xfrm>
            <a:off x="318368" y="3195542"/>
            <a:ext cx="3646660" cy="513020"/>
          </a:xfrm>
          <a:prstGeom prst="rect">
            <a:avLst/>
          </a:prstGeom>
        </p:spPr>
      </p:pic>
      <p:pic>
        <p:nvPicPr>
          <p:cNvPr id="27" name="Picture 26">
            <a:extLst>
              <a:ext uri="{FF2B5EF4-FFF2-40B4-BE49-F238E27FC236}">
                <a16:creationId xmlns:a16="http://schemas.microsoft.com/office/drawing/2014/main" id="{4B769F5F-25A0-81C1-2443-FC315BCCD183}"/>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a:xfrm>
            <a:off x="1220305" y="5312752"/>
            <a:ext cx="1852567" cy="510711"/>
          </a:xfrm>
          <a:prstGeom prst="rect">
            <a:avLst/>
          </a:prstGeom>
        </p:spPr>
      </p:pic>
      <p:pic>
        <p:nvPicPr>
          <p:cNvPr id="2" name="Picture 1" descr="A screenshot of a computer&#10;&#10;AI-generated content may be incorrect.">
            <a:extLst>
              <a:ext uri="{FF2B5EF4-FFF2-40B4-BE49-F238E27FC236}">
                <a16:creationId xmlns:a16="http://schemas.microsoft.com/office/drawing/2014/main" id="{56A5D228-F13A-FA92-8C4E-AB9A1A1749CF}"/>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a:xfrm>
            <a:off x="252248" y="714703"/>
            <a:ext cx="3005960" cy="882868"/>
          </a:xfrm>
          <a:prstGeom prst="rect">
            <a:avLst/>
          </a:prstGeom>
        </p:spPr>
      </p:pic>
      <p:pic>
        <p:nvPicPr>
          <p:cNvPr id="3" name="Picture 2">
            <a:extLst>
              <a:ext uri="{FF2B5EF4-FFF2-40B4-BE49-F238E27FC236}">
                <a16:creationId xmlns:a16="http://schemas.microsoft.com/office/drawing/2014/main" id="{DA281A00-00CF-866A-D453-D17669A49B55}"/>
              </a:ext>
            </a:extLst>
          </p:cNvPr>
          <p:cNvPicPr>
            <a:picLocks noChangeAspect="1"/>
          </p:cNvPicPr>
          <p:nvPr/>
        </p:nvPicPr>
        <p:blipFill>
          <a:blip r:embed="rId7"/>
          <a:stretch>
            <a:fillRect/>
          </a:stretch>
        </p:blipFill>
        <p:spPr>
          <a:xfrm>
            <a:off x="3965028" y="440267"/>
            <a:ext cx="7772400" cy="5977466"/>
          </a:xfrm>
          <a:prstGeom prst="rect">
            <a:avLst/>
          </a:prstGeom>
        </p:spPr>
      </p:pic>
      <p:sp>
        <p:nvSpPr>
          <p:cNvPr id="4" name="Rounded Rectangle 3">
            <a:extLst>
              <a:ext uri="{FF2B5EF4-FFF2-40B4-BE49-F238E27FC236}">
                <a16:creationId xmlns:a16="http://schemas.microsoft.com/office/drawing/2014/main" id="{3EF09C2B-32C5-7A08-7AC6-B907F011AE51}"/>
              </a:ext>
            </a:extLst>
          </p:cNvPr>
          <p:cNvSpPr/>
          <p:nvPr/>
        </p:nvSpPr>
        <p:spPr>
          <a:xfrm>
            <a:off x="644925" y="3325844"/>
            <a:ext cx="225400" cy="207531"/>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189C73F-5B50-DB61-065C-5E9FFD9F585F}"/>
              </a:ext>
            </a:extLst>
          </p:cNvPr>
          <p:cNvSpPr>
            <a:spLocks noChangeAspect="1"/>
          </p:cNvSpPr>
          <p:nvPr/>
        </p:nvSpPr>
        <p:spPr>
          <a:xfrm>
            <a:off x="428939" y="348943"/>
            <a:ext cx="1143000" cy="366598"/>
          </a:xfrm>
          <a:prstGeom prst="ellipse">
            <a:avLst/>
          </a:prstGeom>
          <a:solidFill>
            <a:srgbClr val="FFFFFF">
              <a:alpha val="50196"/>
            </a:srgbClr>
          </a:solid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C00000"/>
                </a:solidFill>
                <a:latin typeface="Arial" panose="020B0604020202020204" pitchFamily="34" charset="0"/>
                <a:cs typeface="Arial" panose="020B0604020202020204" pitchFamily="34" charset="0"/>
              </a:rPr>
              <a:t>5.2.1</a:t>
            </a:r>
          </a:p>
        </p:txBody>
      </p:sp>
      <p:sp>
        <p:nvSpPr>
          <p:cNvPr id="8" name="Arc 7">
            <a:extLst>
              <a:ext uri="{FF2B5EF4-FFF2-40B4-BE49-F238E27FC236}">
                <a16:creationId xmlns:a16="http://schemas.microsoft.com/office/drawing/2014/main" id="{D6659ED9-B54D-F339-2289-936FF6C0FDA8}"/>
              </a:ext>
            </a:extLst>
          </p:cNvPr>
          <p:cNvSpPr/>
          <p:nvPr/>
        </p:nvSpPr>
        <p:spPr>
          <a:xfrm flipH="1">
            <a:off x="1527938" y="714703"/>
            <a:ext cx="10790183" cy="451945"/>
          </a:xfrm>
          <a:prstGeom prst="arc">
            <a:avLst>
              <a:gd name="adj1" fmla="val 16200000"/>
              <a:gd name="adj2" fmla="val 21547388"/>
            </a:avLst>
          </a:prstGeom>
          <a:ln>
            <a:solidFill>
              <a:srgbClr val="C00000"/>
            </a:solidFill>
            <a:head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1E3240FA-46EB-2B3E-C08C-726A647331B7}"/>
              </a:ext>
            </a:extLst>
          </p:cNvPr>
          <p:cNvSpPr txBox="1"/>
          <p:nvPr/>
        </p:nvSpPr>
        <p:spPr>
          <a:xfrm>
            <a:off x="1598202" y="324295"/>
            <a:ext cx="3951991" cy="369332"/>
          </a:xfrm>
          <a:prstGeom prst="rect">
            <a:avLst/>
          </a:prstGeom>
          <a:solidFill>
            <a:srgbClr val="FFFFFF">
              <a:alpha val="49412"/>
            </a:srgbClr>
          </a:solidFill>
        </p:spPr>
        <p:txBody>
          <a:bodyPr wrap="square" rtlCol="0">
            <a:spAutoFit/>
          </a:bodyPr>
          <a:lstStyle/>
          <a:p>
            <a:r>
              <a:rPr lang="en-US" dirty="0">
                <a:solidFill>
                  <a:srgbClr val="C00000"/>
                </a:solidFill>
                <a:latin typeface="Arial" panose="020B0604020202020204" pitchFamily="34" charset="0"/>
                <a:cs typeface="Arial" panose="020B0604020202020204" pitchFamily="34" charset="0"/>
              </a:rPr>
              <a:t>Click pencil to pop up </a:t>
            </a:r>
            <a:r>
              <a:rPr lang="en-US" dirty="0" err="1">
                <a:solidFill>
                  <a:srgbClr val="C00000"/>
                </a:solidFill>
                <a:latin typeface="Arial" panose="020B0604020202020204" pitchFamily="34" charset="0"/>
                <a:cs typeface="Arial" panose="020B0604020202020204" pitchFamily="34" charset="0"/>
              </a:rPr>
              <a:t>SugarDrawer</a:t>
            </a:r>
            <a:endParaRPr lang="en-US" dirty="0">
              <a:solidFill>
                <a:srgbClr val="C00000"/>
              </a:solidFill>
              <a:latin typeface="Arial" panose="020B0604020202020204" pitchFamily="34" charset="0"/>
              <a:cs typeface="Arial" panose="020B0604020202020204" pitchFamily="34" charset="0"/>
            </a:endParaRPr>
          </a:p>
        </p:txBody>
      </p:sp>
      <p:sp>
        <p:nvSpPr>
          <p:cNvPr id="10" name="Rounded Rectangle 9">
            <a:extLst>
              <a:ext uri="{FF2B5EF4-FFF2-40B4-BE49-F238E27FC236}">
                <a16:creationId xmlns:a16="http://schemas.microsoft.com/office/drawing/2014/main" id="{734AEBEC-E01F-594F-B480-96F641C86FE8}"/>
              </a:ext>
            </a:extLst>
          </p:cNvPr>
          <p:cNvSpPr/>
          <p:nvPr/>
        </p:nvSpPr>
        <p:spPr>
          <a:xfrm>
            <a:off x="5208706" y="1256918"/>
            <a:ext cx="1042570" cy="351163"/>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3C71B135-CDDB-7811-E499-60AD31A62546}"/>
              </a:ext>
            </a:extLst>
          </p:cNvPr>
          <p:cNvSpPr>
            <a:spLocks noChangeAspect="1"/>
          </p:cNvSpPr>
          <p:nvPr/>
        </p:nvSpPr>
        <p:spPr>
          <a:xfrm>
            <a:off x="5146777" y="830619"/>
            <a:ext cx="1140388" cy="365760"/>
          </a:xfrm>
          <a:prstGeom prst="ellipse">
            <a:avLst/>
          </a:prstGeom>
          <a:solidFill>
            <a:srgbClr val="FFFFFF">
              <a:alpha val="50196"/>
            </a:srgbClr>
          </a:solid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C00000"/>
                </a:solidFill>
                <a:latin typeface="Arial" panose="020B0604020202020204" pitchFamily="34" charset="0"/>
                <a:cs typeface="Arial" panose="020B0604020202020204" pitchFamily="34" charset="0"/>
              </a:rPr>
              <a:t>5.2.2</a:t>
            </a:r>
          </a:p>
        </p:txBody>
      </p:sp>
      <p:sp>
        <p:nvSpPr>
          <p:cNvPr id="12" name="TextBox 11">
            <a:extLst>
              <a:ext uri="{FF2B5EF4-FFF2-40B4-BE49-F238E27FC236}">
                <a16:creationId xmlns:a16="http://schemas.microsoft.com/office/drawing/2014/main" id="{F071878F-F8D7-E05E-3DDD-76C1DA573051}"/>
              </a:ext>
            </a:extLst>
          </p:cNvPr>
          <p:cNvSpPr txBox="1"/>
          <p:nvPr/>
        </p:nvSpPr>
        <p:spPr>
          <a:xfrm>
            <a:off x="6319021" y="818391"/>
            <a:ext cx="3108757" cy="369332"/>
          </a:xfrm>
          <a:prstGeom prst="rect">
            <a:avLst/>
          </a:prstGeom>
          <a:solidFill>
            <a:srgbClr val="FFFFFF">
              <a:alpha val="49412"/>
            </a:srgbClr>
          </a:solidFill>
        </p:spPr>
        <p:txBody>
          <a:bodyPr wrap="square" rtlCol="0">
            <a:spAutoFit/>
          </a:bodyPr>
          <a:lstStyle/>
          <a:p>
            <a:r>
              <a:rPr lang="en-US" dirty="0">
                <a:solidFill>
                  <a:srgbClr val="C00000"/>
                </a:solidFill>
                <a:latin typeface="Arial" panose="020B0604020202020204" pitchFamily="34" charset="0"/>
                <a:cs typeface="Arial" panose="020B0604020202020204" pitchFamily="34" charset="0"/>
              </a:rPr>
              <a:t>Start drawing with templates</a:t>
            </a:r>
          </a:p>
        </p:txBody>
      </p:sp>
      <p:sp>
        <p:nvSpPr>
          <p:cNvPr id="15" name="Rounded Rectangle 14">
            <a:extLst>
              <a:ext uri="{FF2B5EF4-FFF2-40B4-BE49-F238E27FC236}">
                <a16:creationId xmlns:a16="http://schemas.microsoft.com/office/drawing/2014/main" id="{3C6349F7-FE5B-8DB2-5483-CF495903B205}"/>
              </a:ext>
            </a:extLst>
          </p:cNvPr>
          <p:cNvSpPr/>
          <p:nvPr/>
        </p:nvSpPr>
        <p:spPr>
          <a:xfrm>
            <a:off x="6272630" y="1256918"/>
            <a:ext cx="1335868" cy="351163"/>
          </a:xfrm>
          <a:prstGeom prst="roundRect">
            <a:avLst/>
          </a:prstGeom>
          <a:noFill/>
          <a:ln w="38100">
            <a:solidFill>
              <a:schemeClr val="accent6"/>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164312F4-057D-88D0-D823-FD95556A76D4}"/>
              </a:ext>
            </a:extLst>
          </p:cNvPr>
          <p:cNvSpPr/>
          <p:nvPr/>
        </p:nvSpPr>
        <p:spPr>
          <a:xfrm>
            <a:off x="4771632" y="1647982"/>
            <a:ext cx="4211341" cy="351163"/>
          </a:xfrm>
          <a:prstGeom prst="roundRect">
            <a:avLst/>
          </a:prstGeom>
          <a:noFill/>
          <a:ln w="38100">
            <a:solidFill>
              <a:schemeClr val="accent6"/>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E745A2D-BA39-940F-BEE8-310585327827}"/>
              </a:ext>
            </a:extLst>
          </p:cNvPr>
          <p:cNvSpPr>
            <a:spLocks noChangeAspect="1"/>
          </p:cNvSpPr>
          <p:nvPr/>
        </p:nvSpPr>
        <p:spPr>
          <a:xfrm>
            <a:off x="4772966" y="2055207"/>
            <a:ext cx="1140388" cy="365760"/>
          </a:xfrm>
          <a:prstGeom prst="ellipse">
            <a:avLst/>
          </a:prstGeom>
          <a:solidFill>
            <a:srgbClr val="FFFFFF">
              <a:alpha val="50196"/>
            </a:srgbClr>
          </a:solidFill>
          <a:ln w="38100">
            <a:solidFill>
              <a:schemeClr val="accent6"/>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accent6"/>
                </a:solidFill>
                <a:latin typeface="Arial" panose="020B0604020202020204" pitchFamily="34" charset="0"/>
                <a:cs typeface="Arial" panose="020B0604020202020204" pitchFamily="34" charset="0"/>
              </a:rPr>
              <a:t>5.2.3</a:t>
            </a:r>
          </a:p>
        </p:txBody>
      </p:sp>
      <p:sp>
        <p:nvSpPr>
          <p:cNvPr id="18" name="TextBox 17">
            <a:extLst>
              <a:ext uri="{FF2B5EF4-FFF2-40B4-BE49-F238E27FC236}">
                <a16:creationId xmlns:a16="http://schemas.microsoft.com/office/drawing/2014/main" id="{0BF8861B-71A6-D8E6-C096-68B3C668334C}"/>
              </a:ext>
            </a:extLst>
          </p:cNvPr>
          <p:cNvSpPr txBox="1"/>
          <p:nvPr/>
        </p:nvSpPr>
        <p:spPr>
          <a:xfrm>
            <a:off x="5945210" y="2053421"/>
            <a:ext cx="3108757" cy="369332"/>
          </a:xfrm>
          <a:prstGeom prst="rect">
            <a:avLst/>
          </a:prstGeom>
          <a:solidFill>
            <a:srgbClr val="FFFFFF">
              <a:alpha val="49412"/>
            </a:srgbClr>
          </a:solidFill>
        </p:spPr>
        <p:txBody>
          <a:bodyPr wrap="square" rtlCol="0">
            <a:spAutoFit/>
          </a:bodyPr>
          <a:lstStyle/>
          <a:p>
            <a:r>
              <a:rPr lang="en-US" dirty="0">
                <a:solidFill>
                  <a:schemeClr val="accent6"/>
                </a:solidFill>
                <a:latin typeface="Arial" panose="020B0604020202020204" pitchFamily="34" charset="0"/>
                <a:cs typeface="Arial" panose="020B0604020202020204" pitchFamily="34" charset="0"/>
              </a:rPr>
              <a:t>Add monosaccharides</a:t>
            </a:r>
          </a:p>
        </p:txBody>
      </p:sp>
      <p:sp>
        <p:nvSpPr>
          <p:cNvPr id="19" name="Rounded Rectangle 18">
            <a:extLst>
              <a:ext uri="{FF2B5EF4-FFF2-40B4-BE49-F238E27FC236}">
                <a16:creationId xmlns:a16="http://schemas.microsoft.com/office/drawing/2014/main" id="{13D2BF98-D90F-2FCB-B38F-C5B08A58CDD7}"/>
              </a:ext>
            </a:extLst>
          </p:cNvPr>
          <p:cNvSpPr/>
          <p:nvPr/>
        </p:nvSpPr>
        <p:spPr>
          <a:xfrm>
            <a:off x="7622459" y="1256918"/>
            <a:ext cx="1118770" cy="351163"/>
          </a:xfrm>
          <a:prstGeom prst="roundRect">
            <a:avLst/>
          </a:prstGeom>
          <a:noFill/>
          <a:ln w="38100">
            <a:solidFill>
              <a:schemeClr val="tx1"/>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AA3CFAB7-76F0-6995-C64C-4BFDBBF2A872}"/>
              </a:ext>
            </a:extLst>
          </p:cNvPr>
          <p:cNvSpPr/>
          <p:nvPr/>
        </p:nvSpPr>
        <p:spPr>
          <a:xfrm>
            <a:off x="9006176" y="1647982"/>
            <a:ext cx="1999282" cy="351163"/>
          </a:xfrm>
          <a:prstGeom prst="roundRect">
            <a:avLst/>
          </a:prstGeom>
          <a:noFill/>
          <a:ln w="38100">
            <a:solidFill>
              <a:schemeClr val="tx1"/>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97C03C6-3DBF-350A-C165-E287E9B7690D}"/>
              </a:ext>
            </a:extLst>
          </p:cNvPr>
          <p:cNvSpPr>
            <a:spLocks noChangeAspect="1"/>
          </p:cNvSpPr>
          <p:nvPr/>
        </p:nvSpPr>
        <p:spPr>
          <a:xfrm>
            <a:off x="8832378" y="1228224"/>
            <a:ext cx="1140388" cy="365760"/>
          </a:xfrm>
          <a:prstGeom prst="ellipse">
            <a:avLst/>
          </a:prstGeom>
          <a:solidFill>
            <a:srgbClr val="FFFFFF">
              <a:alpha val="50196"/>
            </a:srgbClr>
          </a:solidFill>
          <a:ln w="38100">
            <a:solidFill>
              <a:schemeClr val="tx1"/>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latin typeface="Arial" panose="020B0604020202020204" pitchFamily="34" charset="0"/>
                <a:cs typeface="Arial" panose="020B0604020202020204" pitchFamily="34" charset="0"/>
              </a:rPr>
              <a:t>5.2.4</a:t>
            </a:r>
          </a:p>
        </p:txBody>
      </p:sp>
      <p:sp>
        <p:nvSpPr>
          <p:cNvPr id="22" name="TextBox 21">
            <a:extLst>
              <a:ext uri="{FF2B5EF4-FFF2-40B4-BE49-F238E27FC236}">
                <a16:creationId xmlns:a16="http://schemas.microsoft.com/office/drawing/2014/main" id="{96D9DECB-8A2A-53A4-A26A-987128751638}"/>
              </a:ext>
            </a:extLst>
          </p:cNvPr>
          <p:cNvSpPr txBox="1"/>
          <p:nvPr/>
        </p:nvSpPr>
        <p:spPr>
          <a:xfrm>
            <a:off x="9972766" y="1224652"/>
            <a:ext cx="1999282" cy="369332"/>
          </a:xfrm>
          <a:prstGeom prst="rect">
            <a:avLst/>
          </a:prstGeom>
          <a:solidFill>
            <a:srgbClr val="FFFFFF">
              <a:alpha val="49412"/>
            </a:srgbClr>
          </a:solidFill>
        </p:spPr>
        <p:txBody>
          <a:bodyPr wrap="square" rtlCol="0">
            <a:spAutoFit/>
          </a:bodyPr>
          <a:lstStyle/>
          <a:p>
            <a:r>
              <a:rPr lang="en-US" dirty="0">
                <a:latin typeface="Arial" panose="020B0604020202020204" pitchFamily="34" charset="0"/>
                <a:cs typeface="Arial" panose="020B0604020202020204" pitchFamily="34" charset="0"/>
              </a:rPr>
              <a:t>Add substituents</a:t>
            </a:r>
          </a:p>
        </p:txBody>
      </p:sp>
      <p:sp>
        <p:nvSpPr>
          <p:cNvPr id="23" name="Rounded Rectangle 22">
            <a:extLst>
              <a:ext uri="{FF2B5EF4-FFF2-40B4-BE49-F238E27FC236}">
                <a16:creationId xmlns:a16="http://schemas.microsoft.com/office/drawing/2014/main" id="{0C993831-6D54-C145-A563-78A7D6BEE258}"/>
              </a:ext>
            </a:extLst>
          </p:cNvPr>
          <p:cNvSpPr/>
          <p:nvPr/>
        </p:nvSpPr>
        <p:spPr>
          <a:xfrm>
            <a:off x="8419990" y="5981317"/>
            <a:ext cx="1246523" cy="400231"/>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D61F05C4-0E3D-CE25-1C76-7F38DF3D60E3}"/>
              </a:ext>
            </a:extLst>
          </p:cNvPr>
          <p:cNvSpPr>
            <a:spLocks noChangeAspect="1"/>
          </p:cNvSpPr>
          <p:nvPr/>
        </p:nvSpPr>
        <p:spPr>
          <a:xfrm>
            <a:off x="8419990" y="5457704"/>
            <a:ext cx="1140388" cy="365760"/>
          </a:xfrm>
          <a:prstGeom prst="ellipse">
            <a:avLst/>
          </a:prstGeom>
          <a:solidFill>
            <a:srgbClr val="FFFFFF">
              <a:alpha val="50196"/>
            </a:srgbClr>
          </a:solid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C00000"/>
                </a:solidFill>
                <a:latin typeface="Arial" panose="020B0604020202020204" pitchFamily="34" charset="0"/>
                <a:cs typeface="Arial" panose="020B0604020202020204" pitchFamily="34" charset="0"/>
              </a:rPr>
              <a:t>5.2.5</a:t>
            </a:r>
          </a:p>
        </p:txBody>
      </p:sp>
      <p:sp>
        <p:nvSpPr>
          <p:cNvPr id="25" name="TextBox 24">
            <a:extLst>
              <a:ext uri="{FF2B5EF4-FFF2-40B4-BE49-F238E27FC236}">
                <a16:creationId xmlns:a16="http://schemas.microsoft.com/office/drawing/2014/main" id="{3E3F4DEF-E86F-D5D6-9903-632166D4BDCD}"/>
              </a:ext>
            </a:extLst>
          </p:cNvPr>
          <p:cNvSpPr txBox="1"/>
          <p:nvPr/>
        </p:nvSpPr>
        <p:spPr>
          <a:xfrm>
            <a:off x="9657132" y="5434458"/>
            <a:ext cx="1745325" cy="369332"/>
          </a:xfrm>
          <a:prstGeom prst="rect">
            <a:avLst/>
          </a:prstGeom>
          <a:solidFill>
            <a:srgbClr val="FFFFFF">
              <a:alpha val="49412"/>
            </a:srgbClr>
          </a:solidFill>
        </p:spPr>
        <p:txBody>
          <a:bodyPr wrap="square" rtlCol="0">
            <a:spAutoFit/>
          </a:bodyPr>
          <a:lstStyle/>
          <a:p>
            <a:r>
              <a:rPr lang="en-US" dirty="0">
                <a:solidFill>
                  <a:srgbClr val="C00000"/>
                </a:solidFill>
                <a:latin typeface="Arial" panose="020B0604020202020204" pitchFamily="34" charset="0"/>
                <a:cs typeface="Arial" panose="020B0604020202020204" pitchFamily="34" charset="0"/>
              </a:rPr>
              <a:t>Finish drawing</a:t>
            </a:r>
          </a:p>
        </p:txBody>
      </p:sp>
      <p:sp>
        <p:nvSpPr>
          <p:cNvPr id="28" name="Oval 27">
            <a:extLst>
              <a:ext uri="{FF2B5EF4-FFF2-40B4-BE49-F238E27FC236}">
                <a16:creationId xmlns:a16="http://schemas.microsoft.com/office/drawing/2014/main" id="{0F728B72-4693-8AA6-A410-4B00A5948B96}"/>
              </a:ext>
            </a:extLst>
          </p:cNvPr>
          <p:cNvSpPr>
            <a:spLocks noChangeAspect="1"/>
          </p:cNvSpPr>
          <p:nvPr/>
        </p:nvSpPr>
        <p:spPr>
          <a:xfrm>
            <a:off x="172913" y="2922121"/>
            <a:ext cx="1169423" cy="286646"/>
          </a:xfrm>
          <a:prstGeom prst="ellipse">
            <a:avLst/>
          </a:prstGeom>
          <a:solidFill>
            <a:srgbClr val="FFFFFF">
              <a:alpha val="50196"/>
            </a:srgbClr>
          </a:solid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C00000"/>
                </a:solidFill>
                <a:latin typeface="Arial" panose="020B0604020202020204" pitchFamily="34" charset="0"/>
                <a:cs typeface="Arial" panose="020B0604020202020204" pitchFamily="34" charset="0"/>
              </a:rPr>
              <a:t>5.2.3.1</a:t>
            </a:r>
          </a:p>
        </p:txBody>
      </p:sp>
      <p:sp>
        <p:nvSpPr>
          <p:cNvPr id="29" name="TextBox 28">
            <a:extLst>
              <a:ext uri="{FF2B5EF4-FFF2-40B4-BE49-F238E27FC236}">
                <a16:creationId xmlns:a16="http://schemas.microsoft.com/office/drawing/2014/main" id="{8569CB0B-47F2-21C5-FAD5-FBA87BB440B2}"/>
              </a:ext>
            </a:extLst>
          </p:cNvPr>
          <p:cNvSpPr txBox="1"/>
          <p:nvPr/>
        </p:nvSpPr>
        <p:spPr>
          <a:xfrm>
            <a:off x="1405641" y="2880778"/>
            <a:ext cx="3108757" cy="369332"/>
          </a:xfrm>
          <a:prstGeom prst="rect">
            <a:avLst/>
          </a:prstGeom>
          <a:solidFill>
            <a:srgbClr val="FFFFFF">
              <a:alpha val="49412"/>
            </a:srgbClr>
          </a:solidFill>
        </p:spPr>
        <p:txBody>
          <a:bodyPr wrap="square" rtlCol="0">
            <a:spAutoFit/>
          </a:bodyPr>
          <a:lstStyle/>
          <a:p>
            <a:r>
              <a:rPr lang="en-US" dirty="0">
                <a:solidFill>
                  <a:srgbClr val="C00000"/>
                </a:solidFill>
                <a:latin typeface="Arial" panose="020B0604020202020204" pitchFamily="34" charset="0"/>
                <a:cs typeface="Arial" panose="020B0604020202020204" pitchFamily="34" charset="0"/>
              </a:rPr>
              <a:t>Select linkage and anomer</a:t>
            </a:r>
          </a:p>
        </p:txBody>
      </p:sp>
      <p:sp>
        <p:nvSpPr>
          <p:cNvPr id="30" name="Arc 29">
            <a:extLst>
              <a:ext uri="{FF2B5EF4-FFF2-40B4-BE49-F238E27FC236}">
                <a16:creationId xmlns:a16="http://schemas.microsoft.com/office/drawing/2014/main" id="{C0EED033-617C-3869-6D0B-3687E39E0476}"/>
              </a:ext>
            </a:extLst>
          </p:cNvPr>
          <p:cNvSpPr/>
          <p:nvPr/>
        </p:nvSpPr>
        <p:spPr>
          <a:xfrm flipV="1">
            <a:off x="-419963" y="1797459"/>
            <a:ext cx="5468973" cy="1583165"/>
          </a:xfrm>
          <a:prstGeom prst="arc">
            <a:avLst>
              <a:gd name="adj1" fmla="val 16200000"/>
              <a:gd name="adj2" fmla="val 21411900"/>
            </a:avLst>
          </a:prstGeom>
          <a:ln>
            <a:solidFill>
              <a:srgbClr val="C00000"/>
            </a:solidFill>
            <a:head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Rounded Rectangle 30">
            <a:extLst>
              <a:ext uri="{FF2B5EF4-FFF2-40B4-BE49-F238E27FC236}">
                <a16:creationId xmlns:a16="http://schemas.microsoft.com/office/drawing/2014/main" id="{C787F717-FCD4-F7C3-5BC2-DDACB27F05C9}"/>
              </a:ext>
            </a:extLst>
          </p:cNvPr>
          <p:cNvSpPr/>
          <p:nvPr/>
        </p:nvSpPr>
        <p:spPr>
          <a:xfrm>
            <a:off x="1309067" y="5433777"/>
            <a:ext cx="260259" cy="268663"/>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AF3EFC5-833D-A6D3-95AC-260784A0B659}"/>
              </a:ext>
            </a:extLst>
          </p:cNvPr>
          <p:cNvSpPr>
            <a:spLocks noChangeAspect="1"/>
          </p:cNvSpPr>
          <p:nvPr/>
        </p:nvSpPr>
        <p:spPr>
          <a:xfrm>
            <a:off x="849054" y="5884261"/>
            <a:ext cx="1169423" cy="286646"/>
          </a:xfrm>
          <a:prstGeom prst="ellipse">
            <a:avLst/>
          </a:prstGeom>
          <a:solidFill>
            <a:srgbClr val="FFFFFF">
              <a:alpha val="50196"/>
            </a:srgbClr>
          </a:solidFill>
          <a:ln w="38100">
            <a:solidFill>
              <a:srgbClr val="C00000"/>
            </a:solidFill>
            <a:extLst>
              <a:ext uri="{C807C97D-BFC1-408E-A445-0C87EB9F89A2}">
                <ask:lineSketchStyleProps xmlns:ask="http://schemas.microsoft.com/office/drawing/2018/sketchyshapes" sd="1219033472">
                  <a:custGeom>
                    <a:avLst/>
                    <a:gdLst>
                      <a:gd name="connsiteX0" fmla="*/ 0 w 429653"/>
                      <a:gd name="connsiteY0" fmla="*/ 214827 h 429653"/>
                      <a:gd name="connsiteX1" fmla="*/ 214827 w 429653"/>
                      <a:gd name="connsiteY1" fmla="*/ 0 h 429653"/>
                      <a:gd name="connsiteX2" fmla="*/ 429654 w 429653"/>
                      <a:gd name="connsiteY2" fmla="*/ 214827 h 429653"/>
                      <a:gd name="connsiteX3" fmla="*/ 214827 w 429653"/>
                      <a:gd name="connsiteY3" fmla="*/ 429654 h 429653"/>
                      <a:gd name="connsiteX4" fmla="*/ 0 w 429653"/>
                      <a:gd name="connsiteY4" fmla="*/ 214827 h 429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3" h="429653" extrusionOk="0">
                        <a:moveTo>
                          <a:pt x="0" y="214827"/>
                        </a:moveTo>
                        <a:cubicBezTo>
                          <a:pt x="-20065" y="83804"/>
                          <a:pt x="83810" y="4643"/>
                          <a:pt x="214827" y="0"/>
                        </a:cubicBezTo>
                        <a:cubicBezTo>
                          <a:pt x="340440" y="1467"/>
                          <a:pt x="405564" y="96947"/>
                          <a:pt x="429654" y="214827"/>
                        </a:cubicBezTo>
                        <a:cubicBezTo>
                          <a:pt x="418122" y="344734"/>
                          <a:pt x="330764" y="444627"/>
                          <a:pt x="214827" y="429654"/>
                        </a:cubicBezTo>
                        <a:cubicBezTo>
                          <a:pt x="82471" y="422153"/>
                          <a:pt x="10478" y="338479"/>
                          <a:pt x="0" y="21482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C00000"/>
                </a:solidFill>
                <a:latin typeface="Arial" panose="020B0604020202020204" pitchFamily="34" charset="0"/>
                <a:cs typeface="Arial" panose="020B0604020202020204" pitchFamily="34" charset="0"/>
              </a:rPr>
              <a:t>5.2.3.2</a:t>
            </a:r>
          </a:p>
        </p:txBody>
      </p:sp>
      <p:sp>
        <p:nvSpPr>
          <p:cNvPr id="33" name="TextBox 32">
            <a:extLst>
              <a:ext uri="{FF2B5EF4-FFF2-40B4-BE49-F238E27FC236}">
                <a16:creationId xmlns:a16="http://schemas.microsoft.com/office/drawing/2014/main" id="{F58C29F2-4139-3E22-1CE9-2A466DB2BB70}"/>
              </a:ext>
            </a:extLst>
          </p:cNvPr>
          <p:cNvSpPr txBox="1"/>
          <p:nvPr/>
        </p:nvSpPr>
        <p:spPr>
          <a:xfrm>
            <a:off x="757477" y="6231704"/>
            <a:ext cx="3305808" cy="369332"/>
          </a:xfrm>
          <a:prstGeom prst="rect">
            <a:avLst/>
          </a:prstGeom>
          <a:solidFill>
            <a:srgbClr val="FFFFFF">
              <a:alpha val="49412"/>
            </a:srgbClr>
          </a:solidFill>
        </p:spPr>
        <p:txBody>
          <a:bodyPr wrap="square" rtlCol="0">
            <a:spAutoFit/>
          </a:bodyPr>
          <a:lstStyle/>
          <a:p>
            <a:r>
              <a:rPr lang="en-US" dirty="0">
                <a:solidFill>
                  <a:srgbClr val="C00000"/>
                </a:solidFill>
                <a:latin typeface="Arial" panose="020B0604020202020204" pitchFamily="34" charset="0"/>
                <a:cs typeface="Arial" panose="020B0604020202020204" pitchFamily="34" charset="0"/>
              </a:rPr>
              <a:t>Right click for isomer and ring</a:t>
            </a:r>
          </a:p>
        </p:txBody>
      </p:sp>
      <p:sp>
        <p:nvSpPr>
          <p:cNvPr id="34" name="Arc 33">
            <a:extLst>
              <a:ext uri="{FF2B5EF4-FFF2-40B4-BE49-F238E27FC236}">
                <a16:creationId xmlns:a16="http://schemas.microsoft.com/office/drawing/2014/main" id="{6B1A909C-05FD-6725-631B-C2DA8D90001B}"/>
              </a:ext>
            </a:extLst>
          </p:cNvPr>
          <p:cNvSpPr/>
          <p:nvPr/>
        </p:nvSpPr>
        <p:spPr>
          <a:xfrm rot="5400000" flipH="1" flipV="1">
            <a:off x="-13138" y="3570309"/>
            <a:ext cx="2372985" cy="1599803"/>
          </a:xfrm>
          <a:prstGeom prst="arc">
            <a:avLst>
              <a:gd name="adj1" fmla="val 10777955"/>
              <a:gd name="adj2" fmla="val 19131959"/>
            </a:avLst>
          </a:prstGeom>
          <a:ln>
            <a:solidFill>
              <a:srgbClr val="C00000"/>
            </a:solidFill>
            <a:head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Rounded Rectangle 35">
            <a:extLst>
              <a:ext uri="{FF2B5EF4-FFF2-40B4-BE49-F238E27FC236}">
                <a16:creationId xmlns:a16="http://schemas.microsoft.com/office/drawing/2014/main" id="{43B064B5-358E-F1E3-6E6F-096417D1F070}"/>
              </a:ext>
            </a:extLst>
          </p:cNvPr>
          <p:cNvSpPr/>
          <p:nvPr/>
        </p:nvSpPr>
        <p:spPr>
          <a:xfrm>
            <a:off x="1599082" y="768176"/>
            <a:ext cx="225400" cy="207531"/>
          </a:xfrm>
          <a:prstGeom prst="roundRect">
            <a:avLst/>
          </a:prstGeom>
          <a:noFill/>
          <a:ln w="38100">
            <a:solidFill>
              <a:srgbClr val="C00000"/>
            </a:solidFill>
            <a:extLst>
              <a:ext uri="{C807C97D-BFC1-408E-A445-0C87EB9F89A2}">
                <ask:lineSketchStyleProps xmlns:ask="http://schemas.microsoft.com/office/drawing/2018/sketchyshapes" sd="1219033472">
                  <a:custGeom>
                    <a:avLst/>
                    <a:gdLst>
                      <a:gd name="connsiteX0" fmla="*/ 0 w 2588963"/>
                      <a:gd name="connsiteY0" fmla="*/ 190963 h 1145755"/>
                      <a:gd name="connsiteX1" fmla="*/ 190963 w 2588963"/>
                      <a:gd name="connsiteY1" fmla="*/ 0 h 1145755"/>
                      <a:gd name="connsiteX2" fmla="*/ 786863 w 2588963"/>
                      <a:gd name="connsiteY2" fmla="*/ 0 h 1145755"/>
                      <a:gd name="connsiteX3" fmla="*/ 1316552 w 2588963"/>
                      <a:gd name="connsiteY3" fmla="*/ 0 h 1145755"/>
                      <a:gd name="connsiteX4" fmla="*/ 1824170 w 2588963"/>
                      <a:gd name="connsiteY4" fmla="*/ 0 h 1145755"/>
                      <a:gd name="connsiteX5" fmla="*/ 2398000 w 2588963"/>
                      <a:gd name="connsiteY5" fmla="*/ 0 h 1145755"/>
                      <a:gd name="connsiteX6" fmla="*/ 2588963 w 2588963"/>
                      <a:gd name="connsiteY6" fmla="*/ 190963 h 1145755"/>
                      <a:gd name="connsiteX7" fmla="*/ 2588963 w 2588963"/>
                      <a:gd name="connsiteY7" fmla="*/ 572878 h 1145755"/>
                      <a:gd name="connsiteX8" fmla="*/ 2588963 w 2588963"/>
                      <a:gd name="connsiteY8" fmla="*/ 954792 h 1145755"/>
                      <a:gd name="connsiteX9" fmla="*/ 2398000 w 2588963"/>
                      <a:gd name="connsiteY9" fmla="*/ 1145755 h 1145755"/>
                      <a:gd name="connsiteX10" fmla="*/ 1846241 w 2588963"/>
                      <a:gd name="connsiteY10" fmla="*/ 1145755 h 1145755"/>
                      <a:gd name="connsiteX11" fmla="*/ 1316552 w 2588963"/>
                      <a:gd name="connsiteY11" fmla="*/ 1145755 h 1145755"/>
                      <a:gd name="connsiteX12" fmla="*/ 720652 w 2588963"/>
                      <a:gd name="connsiteY12" fmla="*/ 1145755 h 1145755"/>
                      <a:gd name="connsiteX13" fmla="*/ 190963 w 2588963"/>
                      <a:gd name="connsiteY13" fmla="*/ 1145755 h 1145755"/>
                      <a:gd name="connsiteX14" fmla="*/ 0 w 2588963"/>
                      <a:gd name="connsiteY14" fmla="*/ 954792 h 1145755"/>
                      <a:gd name="connsiteX15" fmla="*/ 0 w 2588963"/>
                      <a:gd name="connsiteY15" fmla="*/ 565239 h 1145755"/>
                      <a:gd name="connsiteX16" fmla="*/ 0 w 2588963"/>
                      <a:gd name="connsiteY16" fmla="*/ 190963 h 114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8963" h="1145755" extrusionOk="0">
                        <a:moveTo>
                          <a:pt x="0" y="190963"/>
                        </a:moveTo>
                        <a:cubicBezTo>
                          <a:pt x="-19642" y="73381"/>
                          <a:pt x="63810" y="8139"/>
                          <a:pt x="190963" y="0"/>
                        </a:cubicBezTo>
                        <a:cubicBezTo>
                          <a:pt x="404701" y="16488"/>
                          <a:pt x="631357" y="25744"/>
                          <a:pt x="786863" y="0"/>
                        </a:cubicBezTo>
                        <a:cubicBezTo>
                          <a:pt x="942369" y="-25744"/>
                          <a:pt x="1108026" y="12593"/>
                          <a:pt x="1316552" y="0"/>
                        </a:cubicBezTo>
                        <a:cubicBezTo>
                          <a:pt x="1525078" y="-12593"/>
                          <a:pt x="1600126" y="21846"/>
                          <a:pt x="1824170" y="0"/>
                        </a:cubicBezTo>
                        <a:cubicBezTo>
                          <a:pt x="2048214" y="-21846"/>
                          <a:pt x="2250978" y="2646"/>
                          <a:pt x="2398000" y="0"/>
                        </a:cubicBezTo>
                        <a:cubicBezTo>
                          <a:pt x="2512083" y="-17734"/>
                          <a:pt x="2586178" y="85071"/>
                          <a:pt x="2588963" y="190963"/>
                        </a:cubicBezTo>
                        <a:cubicBezTo>
                          <a:pt x="2576471" y="333635"/>
                          <a:pt x="2602058" y="423114"/>
                          <a:pt x="2588963" y="572878"/>
                        </a:cubicBezTo>
                        <a:cubicBezTo>
                          <a:pt x="2575868" y="722642"/>
                          <a:pt x="2589192" y="859236"/>
                          <a:pt x="2588963" y="954792"/>
                        </a:cubicBezTo>
                        <a:cubicBezTo>
                          <a:pt x="2609461" y="1065186"/>
                          <a:pt x="2491436" y="1143809"/>
                          <a:pt x="2398000" y="1145755"/>
                        </a:cubicBezTo>
                        <a:cubicBezTo>
                          <a:pt x="2160851" y="1134117"/>
                          <a:pt x="2066390" y="1155217"/>
                          <a:pt x="1846241" y="1145755"/>
                        </a:cubicBezTo>
                        <a:cubicBezTo>
                          <a:pt x="1626092" y="1136293"/>
                          <a:pt x="1457693" y="1152976"/>
                          <a:pt x="1316552" y="1145755"/>
                        </a:cubicBezTo>
                        <a:cubicBezTo>
                          <a:pt x="1175411" y="1138534"/>
                          <a:pt x="957390" y="1164516"/>
                          <a:pt x="720652" y="1145755"/>
                        </a:cubicBezTo>
                        <a:cubicBezTo>
                          <a:pt x="483914" y="1126994"/>
                          <a:pt x="328567" y="1132729"/>
                          <a:pt x="190963" y="1145755"/>
                        </a:cubicBezTo>
                        <a:cubicBezTo>
                          <a:pt x="76206" y="1147281"/>
                          <a:pt x="-5630" y="1056373"/>
                          <a:pt x="0" y="954792"/>
                        </a:cubicBezTo>
                        <a:cubicBezTo>
                          <a:pt x="-7708" y="762122"/>
                          <a:pt x="4434" y="660787"/>
                          <a:pt x="0" y="565239"/>
                        </a:cubicBezTo>
                        <a:cubicBezTo>
                          <a:pt x="-4434" y="469691"/>
                          <a:pt x="8619" y="293560"/>
                          <a:pt x="0" y="19096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8DBA6BE8-64C5-EA24-21A1-3E76C3AD2B78}"/>
              </a:ext>
            </a:extLst>
          </p:cNvPr>
          <p:cNvPicPr>
            <a:picLocks noChangeAspect="1"/>
          </p:cNvPicPr>
          <p:nvPr/>
        </p:nvPicPr>
        <p:blipFill>
          <a:blip r:embed="rId8">
            <a:extLst>
              <a:ext uri="{28A0092B-C50C-407E-A947-70E740481C1C}">
                <a14:useLocalDpi xmlns:a14="http://schemas.microsoft.com/office/drawing/2010/main"/>
              </a:ext>
            </a:extLst>
          </a:blip>
          <a:srcRect/>
          <a:stretch>
            <a:fillRect/>
          </a:stretch>
        </p:blipFill>
        <p:spPr>
          <a:xfrm>
            <a:off x="1220305" y="3946628"/>
            <a:ext cx="1852567" cy="1366125"/>
          </a:xfrm>
          <a:prstGeom prst="rect">
            <a:avLst/>
          </a:prstGeom>
        </p:spPr>
      </p:pic>
      <p:sp>
        <p:nvSpPr>
          <p:cNvPr id="40" name="TextBox 39">
            <a:extLst>
              <a:ext uri="{FF2B5EF4-FFF2-40B4-BE49-F238E27FC236}">
                <a16:creationId xmlns:a16="http://schemas.microsoft.com/office/drawing/2014/main" id="{EF05FC3D-1FA4-CBEE-67FB-E9D0D644D4A2}"/>
              </a:ext>
            </a:extLst>
          </p:cNvPr>
          <p:cNvSpPr txBox="1"/>
          <p:nvPr/>
        </p:nvSpPr>
        <p:spPr>
          <a:xfrm>
            <a:off x="8265216" y="6426087"/>
            <a:ext cx="3871078" cy="369332"/>
          </a:xfrm>
          <a:prstGeom prst="rect">
            <a:avLst/>
          </a:prstGeom>
          <a:noFill/>
        </p:spPr>
        <p:txBody>
          <a:bodyPr wrap="square" rtlCol="0">
            <a:spAutoFit/>
          </a:bodyPr>
          <a:lstStyle/>
          <a:p>
            <a:pPr marL="228600" indent="-228600">
              <a:buFont typeface="Arial" panose="020B0604020202020204" pitchFamily="34" charset="0"/>
              <a:buChar char="•"/>
            </a:pPr>
            <a:r>
              <a:rPr lang="en-US" dirty="0">
                <a:solidFill>
                  <a:srgbClr val="C00000"/>
                </a:solidFill>
                <a:latin typeface="Arial" panose="020B0604020202020204" pitchFamily="34" charset="0"/>
                <a:cs typeface="Arial" panose="020B0604020202020204" pitchFamily="34" charset="0"/>
              </a:rPr>
              <a:t>This tutorial works for 5.3 as well</a:t>
            </a:r>
          </a:p>
        </p:txBody>
      </p:sp>
    </p:spTree>
    <p:extLst>
      <p:ext uri="{BB962C8B-B14F-4D97-AF65-F5344CB8AC3E}">
        <p14:creationId xmlns:p14="http://schemas.microsoft.com/office/powerpoint/2010/main" val="2108182011"/>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0" grpId="0" animBg="1"/>
      <p:bldP spid="11" grpId="0" animBg="1"/>
      <p:bldP spid="12"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8" grpId="0" animBg="1"/>
      <p:bldP spid="29" grpId="0" animBg="1"/>
      <p:bldP spid="30" grpId="0" animBg="1"/>
      <p:bldP spid="31" grpId="0" animBg="1"/>
      <p:bldP spid="32" grpId="0" animBg="1"/>
      <p:bldP spid="33" grpId="0" animBg="1"/>
      <p:bldP spid="34" grpId="0" animBg="1"/>
      <p:bldP spid="4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21057</TotalTime>
  <Words>1547</Words>
  <Application>Microsoft Macintosh PowerPoint</Application>
  <PresentationFormat>Widescreen</PresentationFormat>
  <Paragraphs>197</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Aptos</vt:lpstr>
      <vt:lpstr>Aptos Display</vt:lpstr>
      <vt:lpstr>Arial</vt:lpstr>
      <vt:lpstr>Office Theme</vt:lpstr>
      <vt:lpstr>Modeling proteins only</vt:lpstr>
      <vt:lpstr>PowerPoint Presentation</vt:lpstr>
      <vt:lpstr>PowerPoint Presentation</vt:lpstr>
      <vt:lpstr>Modeling glycoproteins</vt:lpstr>
      <vt:lpstr>PowerPoint Presentation</vt:lpstr>
      <vt:lpstr>PowerPoint Presentation</vt:lpstr>
      <vt:lpstr>PowerPoint Presentation</vt:lpstr>
      <vt:lpstr>PowerPoint Presentation</vt:lpstr>
      <vt:lpstr>PowerPoint Presentation</vt:lpstr>
      <vt:lpstr>PowerPoint Presentation</vt:lpstr>
      <vt:lpstr>Modeling glycan as ligand</vt:lpstr>
      <vt:lpstr>PowerPoint Presentation</vt:lpstr>
      <vt:lpstr>PowerPoint Presentation</vt:lpstr>
      <vt:lpstr>PowerPoint Presentation</vt:lpstr>
      <vt:lpstr>Example of building B3GNT2 homodimer-Mn2+-UDP-GlcNAc-LNnT complex</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Chin Huang</dc:creator>
  <cp:lastModifiedBy>Chin Huang</cp:lastModifiedBy>
  <cp:revision>4</cp:revision>
  <cp:lastPrinted>2025-11-21T14:42:41Z</cp:lastPrinted>
  <dcterms:created xsi:type="dcterms:W3CDTF">2025-11-05T00:24:32Z</dcterms:created>
  <dcterms:modified xsi:type="dcterms:W3CDTF">2025-11-21T14:47:40Z</dcterms:modified>
</cp:coreProperties>
</file>